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73" r:id="rId14"/>
    <p:sldId id="266" r:id="rId15"/>
    <p:sldId id="267" r:id="rId16"/>
    <p:sldId id="274" r:id="rId17"/>
    <p:sldId id="276" r:id="rId18"/>
    <p:sldId id="268" r:id="rId19"/>
    <p:sldId id="269" r:id="rId20"/>
    <p:sldId id="270" r:id="rId21"/>
  </p:sldIdLst>
  <p:sldSz cx="9144000" cy="6858000" type="screen4x3"/>
  <p:notesSz cx="6858000" cy="9144000"/>
  <p:custDataLst>
    <p:tags r:id="rId22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04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95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408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0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479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0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603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907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296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59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9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8365-66B6-455C-8D7B-5B5E299DE176}" type="datetimeFigureOut">
              <a:rPr lang="es-CO" smtClean="0"/>
              <a:t>22/08/2013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F3D7-F2B6-40DF-AF37-D88FC2936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74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2800" b="1" dirty="0" smtClean="0"/>
              <a:t>“</a:t>
            </a:r>
            <a:r>
              <a:rPr lang="es-ES_tradnl" sz="2800" b="1" dirty="0" smtClean="0"/>
              <a:t>ENSAYO DE EFICACIA CON FINES DE REGISTRO DEL FERTILIZANTE METALOSATE CROP-UP </a:t>
            </a:r>
            <a:r>
              <a:rPr lang="es-ES" sz="2800" b="1" dirty="0" smtClean="0"/>
              <a:t>EN EL CULTIVO DE ARROZ (</a:t>
            </a:r>
            <a:r>
              <a:rPr lang="es-ES" sz="2800" b="1" i="1" dirty="0" err="1" smtClean="0"/>
              <a:t>Oryza</a:t>
            </a:r>
            <a:r>
              <a:rPr lang="es-ES" sz="2800" b="1" i="1" dirty="0" smtClean="0"/>
              <a:t> sativa</a:t>
            </a:r>
            <a:r>
              <a:rPr lang="es-ES" sz="2800" b="1" dirty="0" smtClean="0"/>
              <a:t>.)</a:t>
            </a:r>
            <a:r>
              <a:rPr lang="es-ES" sz="2800" b="1" i="1" dirty="0" smtClean="0"/>
              <a:t>”</a:t>
            </a:r>
            <a:r>
              <a:rPr lang="es-CO" sz="2800" dirty="0" smtClean="0"/>
              <a:t/>
            </a:r>
            <a:br>
              <a:rPr lang="es-CO" sz="2800" dirty="0" smtClean="0"/>
            </a:br>
            <a:endParaRPr lang="es-CO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39090"/>
            <a:ext cx="3533800" cy="26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4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RESULTADOS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638868"/>
              </p:ext>
            </p:extLst>
          </p:nvPr>
        </p:nvGraphicFramePr>
        <p:xfrm>
          <a:off x="899593" y="1412778"/>
          <a:ext cx="7314881" cy="4301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542"/>
                <a:gridCol w="973354"/>
                <a:gridCol w="959053"/>
                <a:gridCol w="1073466"/>
                <a:gridCol w="1073466"/>
              </a:tblGrid>
              <a:tr h="100014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EVALUACION DEL RENDIMIENTO PROMEDIO DE ARROZ PADDY POR CADA TRATAMIENTO Y REPETICION. MUNICIPIO DE GUAYABAL FINCA LA MEDIA VUELTA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164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TRATAMIENTOS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REPETICIONES (Kg/Parcela)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16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R1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R2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R3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R4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Testigo Absoluto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12,4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16,4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16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12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METALOSATE CROP-UP 0.5 L/Ha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11,8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14,8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15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16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METALOSATE CROP-UP 0.75 L/Ha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20,4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9,8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12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15,8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METALOSATE CROP-UP 1.0 L/Ha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13,8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17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13,8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15,8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METALOSATE CROP-UP 1.5 L/Ha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17,8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16</a:t>
                      </a:r>
                      <a:endParaRPr lang="es-CO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12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18</a:t>
                      </a:r>
                      <a:endParaRPr lang="es-CO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5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2494" cy="452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7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6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774005"/>
              </p:ext>
            </p:extLst>
          </p:nvPr>
        </p:nvGraphicFramePr>
        <p:xfrm>
          <a:off x="1115616" y="1700808"/>
          <a:ext cx="6816859" cy="3393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966"/>
                <a:gridCol w="3072893"/>
              </a:tblGrid>
              <a:tr h="77787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EVALUACION DEL RENDIMIENTO PROMEDIO DE ARROZ PADDY POR CADA TRATAMIENTO Y REPETICION. MUNICIPIO DE GUAYABAL FINCA LA MEDIA VUELTA 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66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TRATAMIENTOS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Promedio (Ton/Ha)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Testigo Absoluto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7,10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METALOSATE CROP-UP 0.5 L/Ha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7,20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METALOSATE CROP-UP 0.75 L/Ha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7,25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METALOSATE CROP-UP 1.0 L/Ha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7,55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METALOSATE CROP-UP 1.5 L/Ha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7,98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25440" cy="440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7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3851" cy="476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ANALISIS </a:t>
            </a:r>
            <a:r>
              <a:rPr lang="es-ES" dirty="0" smtClean="0"/>
              <a:t>COSTO/BENEFICIO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72476"/>
              </p:ext>
            </p:extLst>
          </p:nvPr>
        </p:nvGraphicFramePr>
        <p:xfrm>
          <a:off x="457200" y="1412776"/>
          <a:ext cx="8229600" cy="453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23356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Análisis de Beneficio / Inversión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134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Tratamiento</a:t>
                      </a:r>
                      <a:endParaRPr lang="es-CO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Beneficio ( $/ha) respecto al testigo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Inversión ($)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Beneficio/Inversión ($ ganados por cada $ invertido)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5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T1</a:t>
                      </a:r>
                      <a:endParaRPr lang="es-CO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11.928.000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5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T2</a:t>
                      </a:r>
                      <a:endParaRPr lang="es-CO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168.000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145.000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1,16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5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T3</a:t>
                      </a:r>
                      <a:endParaRPr lang="es-CO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252.000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157.500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1,60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5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T4</a:t>
                      </a:r>
                      <a:endParaRPr lang="es-CO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756.000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170.000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4,45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5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T5</a:t>
                      </a:r>
                      <a:endParaRPr lang="es-CO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1.470.000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182.500</a:t>
                      </a:r>
                      <a:endParaRPr lang="es-CO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8,05</a:t>
                      </a:r>
                      <a:endParaRPr lang="es-CO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6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OBJETIVOS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O" b="1" dirty="0" smtClean="0"/>
              <a:t>OBJETIVO GENERAL</a:t>
            </a:r>
            <a:endParaRPr lang="es-CO" b="1" dirty="0"/>
          </a:p>
          <a:p>
            <a:endParaRPr lang="es-CO" dirty="0"/>
          </a:p>
          <a:p>
            <a:r>
              <a:rPr lang="es-ES" dirty="0"/>
              <a:t>Evaluar la eficacia con fines de registro del fertilizante </a:t>
            </a:r>
            <a:r>
              <a:rPr lang="es-ES" b="1" dirty="0"/>
              <a:t>METALOSATE CROP-UP </a:t>
            </a:r>
            <a:r>
              <a:rPr lang="es-ES" dirty="0"/>
              <a:t>en el cultivo de arroz (</a:t>
            </a:r>
            <a:r>
              <a:rPr lang="es-ES" i="1" dirty="0" err="1"/>
              <a:t>Oryza</a:t>
            </a:r>
            <a:r>
              <a:rPr lang="es-ES" i="1" dirty="0"/>
              <a:t> sativa</a:t>
            </a:r>
            <a:r>
              <a:rPr lang="es-ES" dirty="0"/>
              <a:t>).  </a:t>
            </a:r>
            <a:endParaRPr lang="es-ES" dirty="0" smtClean="0"/>
          </a:p>
          <a:p>
            <a:endParaRPr lang="es-CO" dirty="0"/>
          </a:p>
          <a:p>
            <a:pPr marL="0" indent="0">
              <a:buNone/>
            </a:pPr>
            <a:r>
              <a:rPr lang="es-MX" b="1" dirty="0"/>
              <a:t> </a:t>
            </a:r>
            <a:r>
              <a:rPr lang="es-CO" b="1" dirty="0" smtClean="0"/>
              <a:t>OBJETIVOS ESPECIFICOS </a:t>
            </a:r>
            <a:r>
              <a:rPr lang="es-ES" b="1" dirty="0"/>
              <a:t> </a:t>
            </a:r>
            <a:endParaRPr lang="es-ES" b="1" dirty="0" smtClean="0"/>
          </a:p>
          <a:p>
            <a:pPr marL="0" indent="0">
              <a:buNone/>
            </a:pPr>
            <a:endParaRPr lang="es-CO" dirty="0"/>
          </a:p>
          <a:p>
            <a:pPr lvl="0"/>
            <a:r>
              <a:rPr lang="es-ES" dirty="0"/>
              <a:t>Determinar  la dosis apropiada del fertilizante </a:t>
            </a:r>
            <a:r>
              <a:rPr lang="es-ES" b="1" dirty="0"/>
              <a:t>METALOSATE CROP-UP </a:t>
            </a:r>
            <a:r>
              <a:rPr lang="es-ES" dirty="0"/>
              <a:t>para ser recomendada en el cultivo de arroz (</a:t>
            </a:r>
            <a:r>
              <a:rPr lang="es-ES" i="1" dirty="0" err="1"/>
              <a:t>Oryza</a:t>
            </a:r>
            <a:r>
              <a:rPr lang="es-ES" i="1" dirty="0"/>
              <a:t> sativa</a:t>
            </a:r>
            <a:r>
              <a:rPr lang="es-ES" dirty="0"/>
              <a:t>).  </a:t>
            </a:r>
            <a:endParaRPr lang="es-CO" dirty="0"/>
          </a:p>
          <a:p>
            <a:pPr marL="0" indent="0">
              <a:buNone/>
            </a:pPr>
            <a:r>
              <a:rPr lang="es-MX" dirty="0"/>
              <a:t> </a:t>
            </a:r>
            <a:endParaRPr lang="es-CO" dirty="0"/>
          </a:p>
          <a:p>
            <a:pPr lvl="0"/>
            <a:r>
              <a:rPr lang="es-ES" dirty="0"/>
              <a:t>Evaluar la efectividad y producción del fertilizante </a:t>
            </a:r>
            <a:r>
              <a:rPr lang="es-ES" b="1" dirty="0"/>
              <a:t>METALOSATE CROP-UP </a:t>
            </a:r>
            <a:r>
              <a:rPr lang="es-ES" dirty="0"/>
              <a:t>y su posible efecto </a:t>
            </a:r>
            <a:r>
              <a:rPr lang="es-ES" dirty="0" err="1"/>
              <a:t>fitotóxico</a:t>
            </a:r>
            <a:r>
              <a:rPr lang="es-ES" dirty="0"/>
              <a:t> en el cultivo de arroz (</a:t>
            </a:r>
            <a:r>
              <a:rPr lang="es-ES" i="1" dirty="0" err="1"/>
              <a:t>Oryza</a:t>
            </a:r>
            <a:r>
              <a:rPr lang="es-ES" i="1" dirty="0"/>
              <a:t> sativa</a:t>
            </a:r>
            <a:r>
              <a:rPr lang="es-ES" dirty="0"/>
              <a:t>).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46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s-ES" dirty="0"/>
              <a:t>La aplicación fertilizante </a:t>
            </a:r>
            <a:r>
              <a:rPr lang="es-ES" b="1" dirty="0"/>
              <a:t>METALOSATE CROP-UP </a:t>
            </a:r>
            <a:r>
              <a:rPr lang="es-ES" dirty="0"/>
              <a:t>no tiene efectos </a:t>
            </a:r>
            <a:r>
              <a:rPr lang="es-ES" dirty="0" err="1" smtClean="0"/>
              <a:t>fitotóxicos</a:t>
            </a:r>
            <a:r>
              <a:rPr lang="es-ES" dirty="0" smtClean="0"/>
              <a:t>. una </a:t>
            </a:r>
            <a:r>
              <a:rPr lang="es-ES" dirty="0"/>
              <a:t>dosis de 3 l/ha.</a:t>
            </a:r>
            <a:endParaRPr lang="es-CO" dirty="0"/>
          </a:p>
          <a:p>
            <a:endParaRPr lang="es-CO" dirty="0"/>
          </a:p>
          <a:p>
            <a:pPr lvl="0"/>
            <a:r>
              <a:rPr lang="es-ES" dirty="0"/>
              <a:t>Al haberse presentado afinidad estadística entre los tratamientos 4 y 5 de </a:t>
            </a:r>
            <a:r>
              <a:rPr lang="es-ES" b="1" dirty="0"/>
              <a:t>METALOSATE CROP-UP </a:t>
            </a:r>
            <a:r>
              <a:rPr lang="es-ES" dirty="0"/>
              <a:t>se concluye recomendar la aplicación de la dosis de 1 Litros por hectárea, basándose en el aspecto económico y ambiental.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16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METALOSATE CROP-UP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" dirty="0"/>
              <a:t> </a:t>
            </a:r>
            <a:r>
              <a:rPr lang="es-ES" b="1" dirty="0" smtClean="0"/>
              <a:t>Uso </a:t>
            </a:r>
            <a:r>
              <a:rPr lang="es-ES" b="1" dirty="0"/>
              <a:t>específico:</a:t>
            </a:r>
            <a:r>
              <a:rPr lang="es-ES" dirty="0"/>
              <a:t> Fertilizante a base de Elementos secundarios y menores. </a:t>
            </a:r>
            <a:endParaRPr lang="es-CO" dirty="0"/>
          </a:p>
          <a:p>
            <a:endParaRPr lang="es-CO" dirty="0"/>
          </a:p>
          <a:p>
            <a:r>
              <a:rPr lang="es-ES" b="1" dirty="0" smtClean="0"/>
              <a:t>Formulación</a:t>
            </a:r>
            <a:r>
              <a:rPr lang="es-ES" b="1" dirty="0"/>
              <a:t>: </a:t>
            </a:r>
            <a:r>
              <a:rPr lang="es-ES" dirty="0"/>
              <a:t>Liquida</a:t>
            </a:r>
            <a:endParaRPr lang="es-CO" dirty="0"/>
          </a:p>
          <a:p>
            <a:endParaRPr lang="es-CO" dirty="0"/>
          </a:p>
          <a:p>
            <a:r>
              <a:rPr lang="es-ES" b="1" dirty="0" smtClean="0"/>
              <a:t>Composición </a:t>
            </a:r>
            <a:r>
              <a:rPr lang="es-ES" b="1" dirty="0"/>
              <a:t>garantizada:</a:t>
            </a:r>
            <a:endParaRPr lang="es-CO" dirty="0"/>
          </a:p>
          <a:p>
            <a:pPr marL="400050" lvl="1" indent="0">
              <a:buNone/>
            </a:pPr>
            <a:r>
              <a:rPr lang="es-ES" dirty="0" smtClean="0"/>
              <a:t>Nitrógeno </a:t>
            </a:r>
            <a:r>
              <a:rPr lang="es-ES" dirty="0"/>
              <a:t>total (N)…………………………………..   43.70 g/L </a:t>
            </a:r>
            <a:endParaRPr lang="es-CO" dirty="0"/>
          </a:p>
          <a:p>
            <a:pPr marL="400050" lvl="1" indent="0">
              <a:buNone/>
            </a:pPr>
            <a:r>
              <a:rPr lang="es-ES" dirty="0"/>
              <a:t>Magnesio soluble en agua (</a:t>
            </a:r>
            <a:r>
              <a:rPr lang="es-ES" dirty="0" err="1"/>
              <a:t>MgO</a:t>
            </a:r>
            <a:r>
              <a:rPr lang="es-ES" dirty="0"/>
              <a:t>)……………    11.42  g/L </a:t>
            </a:r>
            <a:endParaRPr lang="es-CO" dirty="0"/>
          </a:p>
          <a:p>
            <a:pPr marL="400050" lvl="1" indent="0">
              <a:buNone/>
            </a:pPr>
            <a:r>
              <a:rPr lang="es-ES" dirty="0"/>
              <a:t>Cobre soluble en agua (Cu)……………………..    3.13 g/L </a:t>
            </a:r>
            <a:endParaRPr lang="es-CO" dirty="0"/>
          </a:p>
          <a:p>
            <a:pPr marL="400050" lvl="1" indent="0">
              <a:buNone/>
            </a:pPr>
            <a:r>
              <a:rPr lang="es-ES" dirty="0"/>
              <a:t>Hierro soluble en agua (Fe)……………………..    3.40 g/L </a:t>
            </a:r>
            <a:endParaRPr lang="es-CO" dirty="0"/>
          </a:p>
          <a:p>
            <a:pPr marL="400050" lvl="1" indent="0">
              <a:buNone/>
            </a:pPr>
            <a:r>
              <a:rPr lang="es-ES" dirty="0"/>
              <a:t>Zinc soluble en agua (Zn)…………………………    14.79 g/L </a:t>
            </a:r>
            <a:endParaRPr lang="es-CO" dirty="0"/>
          </a:p>
          <a:p>
            <a:pPr marL="400050" lvl="1" indent="0">
              <a:buNone/>
            </a:pPr>
            <a:r>
              <a:rPr lang="es-ES" dirty="0"/>
              <a:t>Manganeso soluble en agua (Mn)……………    28.73 g/L </a:t>
            </a:r>
            <a:endParaRPr lang="es-CO" dirty="0"/>
          </a:p>
          <a:p>
            <a:pPr marL="400050" lvl="1" indent="0">
              <a:buNone/>
            </a:pPr>
            <a:r>
              <a:rPr lang="es-ES" dirty="0"/>
              <a:t>Boro soluble en agua (B)………………………….    0.40 g/L </a:t>
            </a:r>
            <a:endParaRPr lang="es-CO" dirty="0"/>
          </a:p>
          <a:p>
            <a:pPr marL="400050" lvl="1" indent="0">
              <a:buNone/>
            </a:pPr>
            <a:r>
              <a:rPr lang="es-ES" dirty="0"/>
              <a:t> </a:t>
            </a:r>
            <a:endParaRPr lang="es-CO" dirty="0"/>
          </a:p>
          <a:p>
            <a:pPr marL="400050" lvl="1" indent="0">
              <a:buNone/>
            </a:pPr>
            <a:r>
              <a:rPr lang="es-ES" dirty="0"/>
              <a:t>Carbono orgánico oxidable total….    29.2 g/L</a:t>
            </a:r>
            <a:endParaRPr lang="es-CO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CO" dirty="0"/>
          </a:p>
          <a:p>
            <a:r>
              <a:rPr lang="es-ES" b="1" dirty="0" smtClean="0"/>
              <a:t>Densidad</a:t>
            </a:r>
            <a:r>
              <a:rPr lang="es-ES" b="1" dirty="0"/>
              <a:t>:</a:t>
            </a:r>
            <a:r>
              <a:rPr lang="es-ES" dirty="0"/>
              <a:t> ....................... 1.246 g/cc</a:t>
            </a:r>
            <a:endParaRPr lang="es-CO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CO" dirty="0"/>
          </a:p>
          <a:p>
            <a:r>
              <a:rPr lang="es-ES" b="1" dirty="0" smtClean="0"/>
              <a:t>pH </a:t>
            </a:r>
            <a:r>
              <a:rPr lang="es-ES" b="1" dirty="0"/>
              <a:t>en solución al 1%:</a:t>
            </a:r>
            <a:r>
              <a:rPr lang="es-ES" dirty="0"/>
              <a:t>..4.3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47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LOCALIZACION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544788" cy="46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0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MATERIALES Y METODOS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Diseño</a:t>
            </a:r>
            <a:endParaRPr lang="es-CO" dirty="0"/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_tradnl" dirty="0" smtClean="0"/>
              <a:t>Las </a:t>
            </a:r>
            <a:r>
              <a:rPr lang="es-ES_tradnl" dirty="0"/>
              <a:t>pruebas se realizaron bajo un diseño experimental de bloques completos al azar (BCA) con un total de 5 tratamientos y 4 repeticiones. Todas las unidades experimentales se distribuyeron aleatoriamente</a:t>
            </a:r>
            <a:r>
              <a:rPr lang="es-ES_tradnl" dirty="0" smtClean="0"/>
              <a:t>.</a:t>
            </a:r>
            <a:endParaRPr lang="es-CO" dirty="0" smtClean="0"/>
          </a:p>
          <a:p>
            <a:pPr marL="0" indent="0">
              <a:buNone/>
            </a:pPr>
            <a:r>
              <a:rPr lang="es-ES" dirty="0"/>
              <a:t> </a:t>
            </a:r>
            <a:endParaRPr lang="es-CO" dirty="0"/>
          </a:p>
          <a:p>
            <a:pPr marL="0" indent="0">
              <a:buNone/>
            </a:pPr>
            <a:r>
              <a:rPr lang="es-ES" b="1" dirty="0" smtClean="0"/>
              <a:t>Tamaño </a:t>
            </a:r>
            <a:r>
              <a:rPr lang="es-ES" b="1" dirty="0"/>
              <a:t>de parcela</a:t>
            </a:r>
            <a:endParaRPr lang="es-CO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CO" dirty="0"/>
          </a:p>
          <a:p>
            <a:pPr marL="0" indent="0">
              <a:buNone/>
            </a:pPr>
            <a:r>
              <a:rPr lang="es-ES" dirty="0"/>
              <a:t>Se trazaron parcelas de 4 metros de ancho x 5 metros de largo para un total de 20 metros cuadrados por repetición. (4,0 metros x 5.0 metros =  20m</a:t>
            </a:r>
            <a:r>
              <a:rPr lang="es-ES" baseline="30000" dirty="0"/>
              <a:t>2  </a:t>
            </a:r>
            <a:r>
              <a:rPr lang="es-ES" dirty="0"/>
              <a:t>cada   parcela).</a:t>
            </a:r>
            <a:endParaRPr lang="es-CO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CO" dirty="0"/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área total del ensayo fue de:  </a:t>
            </a:r>
            <a:endParaRPr lang="es-CO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área total del ensayo fue de (20 m</a:t>
            </a:r>
            <a:r>
              <a:rPr lang="es-ES" baseline="30000" dirty="0"/>
              <a:t>2</a:t>
            </a:r>
            <a:r>
              <a:rPr lang="es-ES" dirty="0"/>
              <a:t> x  4 repeticiones)= 80 m</a:t>
            </a:r>
            <a:r>
              <a:rPr lang="es-ES" baseline="30000" dirty="0"/>
              <a:t>2</a:t>
            </a:r>
            <a:r>
              <a:rPr lang="es-ES" dirty="0"/>
              <a:t> x 5 Tratamientos = 400 m</a:t>
            </a:r>
            <a:r>
              <a:rPr lang="es-ES" baseline="30000" dirty="0"/>
              <a:t>2  </a:t>
            </a:r>
            <a:r>
              <a:rPr lang="es-ES" dirty="0"/>
              <a:t>más 20 m</a:t>
            </a:r>
            <a:r>
              <a:rPr lang="es-ES" baseline="30000" dirty="0"/>
              <a:t>2</a:t>
            </a:r>
            <a:r>
              <a:rPr lang="es-ES" dirty="0"/>
              <a:t> de la parcela de </a:t>
            </a:r>
            <a:r>
              <a:rPr lang="es-ES" dirty="0" err="1"/>
              <a:t>Fitotoxicidad</a:t>
            </a:r>
            <a:r>
              <a:rPr lang="es-ES" dirty="0"/>
              <a:t> = 420 m</a:t>
            </a:r>
            <a:r>
              <a:rPr lang="es-ES" baseline="30000" dirty="0"/>
              <a:t>2.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Momento y frecuencia de aplicación</a:t>
            </a:r>
            <a:br>
              <a:rPr lang="es-ES_tradnl" b="1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r>
              <a:rPr lang="es-CO" dirty="0" smtClean="0"/>
              <a:t>Se </a:t>
            </a:r>
            <a:r>
              <a:rPr lang="es-CO" dirty="0"/>
              <a:t>efectuaron dos (2) aplicaciones foliares por hectárea, la primera a los 45 días de emergido (</a:t>
            </a:r>
            <a:r>
              <a:rPr lang="es-CO" dirty="0" err="1"/>
              <a:t>dde</a:t>
            </a:r>
            <a:r>
              <a:rPr lang="es-CO" dirty="0"/>
              <a:t>) el arroz (Inicio de </a:t>
            </a:r>
            <a:r>
              <a:rPr lang="es-CO" dirty="0" err="1"/>
              <a:t>primordio</a:t>
            </a:r>
            <a:r>
              <a:rPr lang="es-CO" dirty="0"/>
              <a:t> floral aprox.) y la segunda aplicación a los 75 días de emergido (</a:t>
            </a:r>
            <a:r>
              <a:rPr lang="es-CO" dirty="0" err="1"/>
              <a:t>dde</a:t>
            </a:r>
            <a:r>
              <a:rPr lang="es-CO" dirty="0"/>
              <a:t>) el arroz (antes de la emergencia de la panícula).</a:t>
            </a:r>
          </a:p>
        </p:txBody>
      </p:sp>
    </p:spTree>
    <p:extLst>
      <p:ext uri="{BB962C8B-B14F-4D97-AF65-F5344CB8AC3E}">
        <p14:creationId xmlns:p14="http://schemas.microsoft.com/office/powerpoint/2010/main" val="14151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TRATAMIENTOS</a:t>
            </a:r>
            <a:endParaRPr lang="es-CO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81492" y="2102961"/>
          <a:ext cx="5581015" cy="3358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475"/>
                <a:gridCol w="2430145"/>
                <a:gridCol w="18903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kern="0" dirty="0">
                          <a:effectLst/>
                        </a:rPr>
                        <a:t>TRATAMIENTO</a:t>
                      </a:r>
                      <a:endParaRPr lang="es-CO" sz="1000" b="1" kern="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PRODUCTO</a:t>
                      </a:r>
                      <a:endParaRPr lang="es-CO" sz="1000" b="1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ES" sz="1100">
                          <a:effectLst/>
                        </a:rPr>
                        <a:t>DOSIS/Ha Comercial</a:t>
                      </a:r>
                      <a:endParaRPr lang="es-CO" sz="10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T1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Fertilización  Edáfica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0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1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T2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METALOSATE CROP-UP + F. Ed</a:t>
                      </a:r>
                      <a:r>
                        <a:rPr lang="en-US" sz="1100">
                          <a:effectLst/>
                        </a:rPr>
                        <a:t>áfica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0.5 Litros /Ha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T3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METALOSATE CROP-UP + F. Edáfica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0.75 Litros /Ha</a:t>
                      </a:r>
                      <a:endParaRPr lang="es-CO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T4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METALOSATE CROP-UP + F. Edáfica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 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1.0 Litros /Ha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90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T5</a:t>
                      </a:r>
                      <a:endParaRPr lang="es-CO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METALOSATE CRO</a:t>
                      </a:r>
                      <a:r>
                        <a:rPr lang="en-US" sz="1100" dirty="0">
                          <a:effectLst/>
                        </a:rPr>
                        <a:t>P-UP + F. </a:t>
                      </a:r>
                      <a:r>
                        <a:rPr lang="en-US" sz="1100" dirty="0" err="1">
                          <a:effectLst/>
                        </a:rPr>
                        <a:t>Edáfica</a:t>
                      </a:r>
                      <a:endParaRPr lang="es-CO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1.5 Litros /Ha</a:t>
                      </a:r>
                      <a:endParaRPr lang="es-CO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d1e5d948f5cec0fec4959cfff15ed5cb8f68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398</Words>
  <Application>Microsoft Office PowerPoint</Application>
  <PresentationFormat>Presentación en pantalla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“ENSAYO DE EFICACIA CON FINES DE REGISTRO DEL FERTILIZANTE METALOSATE CROP-UP EN EL CULTIVO DE ARROZ (Oryza sativa.)” </vt:lpstr>
      <vt:lpstr>OBJETIVOS</vt:lpstr>
      <vt:lpstr>Presentación de PowerPoint</vt:lpstr>
      <vt:lpstr>METALOSATE CROP-UP</vt:lpstr>
      <vt:lpstr>Presentación de PowerPoint</vt:lpstr>
      <vt:lpstr>LOCALIZACION</vt:lpstr>
      <vt:lpstr>MATERIALES Y METODOS</vt:lpstr>
      <vt:lpstr>Momento y frecuencia de aplicación </vt:lpstr>
      <vt:lpstr>TRATAMIENTOS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ANALISIS COSTO/BENEFICIO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“ENSAYO DE EFICACIA CON FINES DE REGISTRO DEL FERTILIZANTE METALOSATE CROP-UP EN EL CULTIVO DE ARROZ (Oryza sativa.)”</dc:title>
  <dc:creator>Usuario</dc:creator>
  <cp:lastModifiedBy>Ricardo</cp:lastModifiedBy>
  <cp:revision>6</cp:revision>
  <dcterms:created xsi:type="dcterms:W3CDTF">2012-12-17T20:22:03Z</dcterms:created>
  <dcterms:modified xsi:type="dcterms:W3CDTF">2013-08-22T17:18:06Z</dcterms:modified>
</cp:coreProperties>
</file>