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68" r:id="rId15"/>
    <p:sldId id="269" r:id="rId16"/>
    <p:sldId id="271" r:id="rId17"/>
    <p:sldId id="277" r:id="rId18"/>
    <p:sldId id="272" r:id="rId19"/>
    <p:sldId id="273" r:id="rId20"/>
    <p:sldId id="274" r:id="rId21"/>
    <p:sldId id="275" r:id="rId22"/>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61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146A2A9A-2FC9-4740-B577-D79F04CBAF98}" type="datetimeFigureOut">
              <a:rPr lang="es-SV" smtClean="0"/>
              <a:pPr/>
              <a:t>01/01/2004</a:t>
            </a:fld>
            <a:endParaRPr lang="es-SV" dirty="0"/>
          </a:p>
        </p:txBody>
      </p:sp>
      <p:sp>
        <p:nvSpPr>
          <p:cNvPr id="19" name="Footer Placeholder 18"/>
          <p:cNvSpPr>
            <a:spLocks noGrp="1"/>
          </p:cNvSpPr>
          <p:nvPr>
            <p:ph type="ftr" sz="quarter" idx="11"/>
          </p:nvPr>
        </p:nvSpPr>
        <p:spPr/>
        <p:txBody>
          <a:bodyPr/>
          <a:lstStyle/>
          <a:p>
            <a:endParaRPr lang="es-SV" dirty="0"/>
          </a:p>
        </p:txBody>
      </p:sp>
      <p:sp>
        <p:nvSpPr>
          <p:cNvPr id="27" name="Slide Number Placeholder 26"/>
          <p:cNvSpPr>
            <a:spLocks noGrp="1"/>
          </p:cNvSpPr>
          <p:nvPr>
            <p:ph type="sldNum" sz="quarter" idx="12"/>
          </p:nvPr>
        </p:nvSpPr>
        <p:spPr/>
        <p:txBody>
          <a:bodyPr/>
          <a:lstStyle/>
          <a:p>
            <a:fld id="{011DC2DD-D339-47AF-9E67-7D129D7512F3}" type="slidenum">
              <a:rPr lang="es-SV" smtClean="0"/>
              <a:pPr/>
              <a:t>‹Nº›</a:t>
            </a:fld>
            <a:endParaRPr lang="es-SV"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46A2A9A-2FC9-4740-B577-D79F04CBAF98}" type="datetimeFigureOut">
              <a:rPr lang="es-SV" smtClean="0"/>
              <a:pPr/>
              <a:t>01/01/2004</a:t>
            </a:fld>
            <a:endParaRPr lang="es-SV" dirty="0"/>
          </a:p>
        </p:txBody>
      </p:sp>
      <p:sp>
        <p:nvSpPr>
          <p:cNvPr id="5" name="Footer Placeholder 4"/>
          <p:cNvSpPr>
            <a:spLocks noGrp="1"/>
          </p:cNvSpPr>
          <p:nvPr>
            <p:ph type="ftr" sz="quarter" idx="11"/>
          </p:nvPr>
        </p:nvSpPr>
        <p:spPr/>
        <p:txBody>
          <a:bodyPr/>
          <a:lstStyle/>
          <a:p>
            <a:endParaRPr lang="es-SV" dirty="0"/>
          </a:p>
        </p:txBody>
      </p:sp>
      <p:sp>
        <p:nvSpPr>
          <p:cNvPr id="6" name="Slide Number Placeholder 5"/>
          <p:cNvSpPr>
            <a:spLocks noGrp="1"/>
          </p:cNvSpPr>
          <p:nvPr>
            <p:ph type="sldNum" sz="quarter" idx="12"/>
          </p:nvPr>
        </p:nvSpPr>
        <p:spPr/>
        <p:txBody>
          <a:bodyPr/>
          <a:lstStyle/>
          <a:p>
            <a:fld id="{011DC2DD-D339-47AF-9E67-7D129D7512F3}" type="slidenum">
              <a:rPr lang="es-SV" smtClean="0"/>
              <a:pPr/>
              <a:t>‹Nº›</a:t>
            </a:fld>
            <a:endParaRPr lang="es-SV"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46A2A9A-2FC9-4740-B577-D79F04CBAF98}" type="datetimeFigureOut">
              <a:rPr lang="es-SV" smtClean="0"/>
              <a:pPr/>
              <a:t>01/01/2004</a:t>
            </a:fld>
            <a:endParaRPr lang="es-SV" dirty="0"/>
          </a:p>
        </p:txBody>
      </p:sp>
      <p:sp>
        <p:nvSpPr>
          <p:cNvPr id="5" name="Footer Placeholder 4"/>
          <p:cNvSpPr>
            <a:spLocks noGrp="1"/>
          </p:cNvSpPr>
          <p:nvPr>
            <p:ph type="ftr" sz="quarter" idx="11"/>
          </p:nvPr>
        </p:nvSpPr>
        <p:spPr/>
        <p:txBody>
          <a:bodyPr/>
          <a:lstStyle/>
          <a:p>
            <a:endParaRPr lang="es-SV" dirty="0"/>
          </a:p>
        </p:txBody>
      </p:sp>
      <p:sp>
        <p:nvSpPr>
          <p:cNvPr id="6" name="Slide Number Placeholder 5"/>
          <p:cNvSpPr>
            <a:spLocks noGrp="1"/>
          </p:cNvSpPr>
          <p:nvPr>
            <p:ph type="sldNum" sz="quarter" idx="12"/>
          </p:nvPr>
        </p:nvSpPr>
        <p:spPr/>
        <p:txBody>
          <a:bodyPr/>
          <a:lstStyle/>
          <a:p>
            <a:fld id="{011DC2DD-D339-47AF-9E67-7D129D7512F3}" type="slidenum">
              <a:rPr lang="es-SV" smtClean="0"/>
              <a:pPr/>
              <a:t>‹Nº›</a:t>
            </a:fld>
            <a:endParaRPr lang="es-SV"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46A2A9A-2FC9-4740-B577-D79F04CBAF98}" type="datetimeFigureOut">
              <a:rPr lang="es-SV" smtClean="0"/>
              <a:pPr/>
              <a:t>01/01/2004</a:t>
            </a:fld>
            <a:endParaRPr lang="es-SV" dirty="0"/>
          </a:p>
        </p:txBody>
      </p:sp>
      <p:sp>
        <p:nvSpPr>
          <p:cNvPr id="5" name="Footer Placeholder 4"/>
          <p:cNvSpPr>
            <a:spLocks noGrp="1"/>
          </p:cNvSpPr>
          <p:nvPr>
            <p:ph type="ftr" sz="quarter" idx="11"/>
          </p:nvPr>
        </p:nvSpPr>
        <p:spPr/>
        <p:txBody>
          <a:bodyPr/>
          <a:lstStyle/>
          <a:p>
            <a:endParaRPr lang="es-SV" dirty="0"/>
          </a:p>
        </p:txBody>
      </p:sp>
      <p:sp>
        <p:nvSpPr>
          <p:cNvPr id="6" name="Slide Number Placeholder 5"/>
          <p:cNvSpPr>
            <a:spLocks noGrp="1"/>
          </p:cNvSpPr>
          <p:nvPr>
            <p:ph type="sldNum" sz="quarter" idx="12"/>
          </p:nvPr>
        </p:nvSpPr>
        <p:spPr/>
        <p:txBody>
          <a:bodyPr/>
          <a:lstStyle/>
          <a:p>
            <a:fld id="{011DC2DD-D339-47AF-9E67-7D129D7512F3}" type="slidenum">
              <a:rPr lang="es-SV" smtClean="0"/>
              <a:pPr/>
              <a:t>‹Nº›</a:t>
            </a:fld>
            <a:endParaRPr lang="es-SV"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146A2A9A-2FC9-4740-B577-D79F04CBAF98}" type="datetimeFigureOut">
              <a:rPr lang="es-SV" smtClean="0"/>
              <a:pPr/>
              <a:t>01/01/2004</a:t>
            </a:fld>
            <a:endParaRPr lang="es-SV" dirty="0"/>
          </a:p>
        </p:txBody>
      </p:sp>
      <p:sp>
        <p:nvSpPr>
          <p:cNvPr id="5" name="Footer Placeholder 4"/>
          <p:cNvSpPr>
            <a:spLocks noGrp="1"/>
          </p:cNvSpPr>
          <p:nvPr>
            <p:ph type="ftr" sz="quarter" idx="11"/>
          </p:nvPr>
        </p:nvSpPr>
        <p:spPr/>
        <p:txBody>
          <a:bodyPr/>
          <a:lstStyle/>
          <a:p>
            <a:endParaRPr lang="es-SV" dirty="0"/>
          </a:p>
        </p:txBody>
      </p:sp>
      <p:sp>
        <p:nvSpPr>
          <p:cNvPr id="6" name="Slide Number Placeholder 5"/>
          <p:cNvSpPr>
            <a:spLocks noGrp="1"/>
          </p:cNvSpPr>
          <p:nvPr>
            <p:ph type="sldNum" sz="quarter" idx="12"/>
          </p:nvPr>
        </p:nvSpPr>
        <p:spPr/>
        <p:txBody>
          <a:bodyPr/>
          <a:lstStyle/>
          <a:p>
            <a:fld id="{011DC2DD-D339-47AF-9E67-7D129D7512F3}" type="slidenum">
              <a:rPr lang="es-SV" smtClean="0"/>
              <a:pPr/>
              <a:t>‹Nº›</a:t>
            </a:fld>
            <a:endParaRPr lang="es-SV"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146A2A9A-2FC9-4740-B577-D79F04CBAF98}" type="datetimeFigureOut">
              <a:rPr lang="es-SV" smtClean="0"/>
              <a:pPr/>
              <a:t>01/01/2004</a:t>
            </a:fld>
            <a:endParaRPr lang="es-SV" dirty="0"/>
          </a:p>
        </p:txBody>
      </p:sp>
      <p:sp>
        <p:nvSpPr>
          <p:cNvPr id="6" name="Footer Placeholder 5"/>
          <p:cNvSpPr>
            <a:spLocks noGrp="1"/>
          </p:cNvSpPr>
          <p:nvPr>
            <p:ph type="ftr" sz="quarter" idx="11"/>
          </p:nvPr>
        </p:nvSpPr>
        <p:spPr/>
        <p:txBody>
          <a:bodyPr/>
          <a:lstStyle/>
          <a:p>
            <a:endParaRPr lang="es-SV" dirty="0"/>
          </a:p>
        </p:txBody>
      </p:sp>
      <p:sp>
        <p:nvSpPr>
          <p:cNvPr id="7" name="Slide Number Placeholder 6"/>
          <p:cNvSpPr>
            <a:spLocks noGrp="1"/>
          </p:cNvSpPr>
          <p:nvPr>
            <p:ph type="sldNum" sz="quarter" idx="12"/>
          </p:nvPr>
        </p:nvSpPr>
        <p:spPr/>
        <p:txBody>
          <a:bodyPr/>
          <a:lstStyle/>
          <a:p>
            <a:fld id="{011DC2DD-D339-47AF-9E67-7D129D7512F3}" type="slidenum">
              <a:rPr lang="es-SV" smtClean="0"/>
              <a:pPr/>
              <a:t>‹Nº›</a:t>
            </a:fld>
            <a:endParaRPr lang="es-SV"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146A2A9A-2FC9-4740-B577-D79F04CBAF98}" type="datetimeFigureOut">
              <a:rPr lang="es-SV" smtClean="0"/>
              <a:pPr/>
              <a:t>01/01/2004</a:t>
            </a:fld>
            <a:endParaRPr lang="es-SV" dirty="0"/>
          </a:p>
        </p:txBody>
      </p:sp>
      <p:sp>
        <p:nvSpPr>
          <p:cNvPr id="8" name="Footer Placeholder 7"/>
          <p:cNvSpPr>
            <a:spLocks noGrp="1"/>
          </p:cNvSpPr>
          <p:nvPr>
            <p:ph type="ftr" sz="quarter" idx="11"/>
          </p:nvPr>
        </p:nvSpPr>
        <p:spPr/>
        <p:txBody>
          <a:bodyPr/>
          <a:lstStyle/>
          <a:p>
            <a:endParaRPr lang="es-SV" dirty="0"/>
          </a:p>
        </p:txBody>
      </p:sp>
      <p:sp>
        <p:nvSpPr>
          <p:cNvPr id="9" name="Slide Number Placeholder 8"/>
          <p:cNvSpPr>
            <a:spLocks noGrp="1"/>
          </p:cNvSpPr>
          <p:nvPr>
            <p:ph type="sldNum" sz="quarter" idx="12"/>
          </p:nvPr>
        </p:nvSpPr>
        <p:spPr/>
        <p:txBody>
          <a:bodyPr/>
          <a:lstStyle/>
          <a:p>
            <a:fld id="{011DC2DD-D339-47AF-9E67-7D129D7512F3}" type="slidenum">
              <a:rPr lang="es-SV" smtClean="0"/>
              <a:pPr/>
              <a:t>‹Nº›</a:t>
            </a:fld>
            <a:endParaRPr lang="es-SV"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146A2A9A-2FC9-4740-B577-D79F04CBAF98}" type="datetimeFigureOut">
              <a:rPr lang="es-SV" smtClean="0"/>
              <a:pPr/>
              <a:t>01/01/2004</a:t>
            </a:fld>
            <a:endParaRPr lang="es-SV" dirty="0"/>
          </a:p>
        </p:txBody>
      </p:sp>
      <p:sp>
        <p:nvSpPr>
          <p:cNvPr id="4" name="Footer Placeholder 3"/>
          <p:cNvSpPr>
            <a:spLocks noGrp="1"/>
          </p:cNvSpPr>
          <p:nvPr>
            <p:ph type="ftr" sz="quarter" idx="11"/>
          </p:nvPr>
        </p:nvSpPr>
        <p:spPr/>
        <p:txBody>
          <a:bodyPr/>
          <a:lstStyle/>
          <a:p>
            <a:endParaRPr lang="es-SV" dirty="0"/>
          </a:p>
        </p:txBody>
      </p:sp>
      <p:sp>
        <p:nvSpPr>
          <p:cNvPr id="5" name="Slide Number Placeholder 4"/>
          <p:cNvSpPr>
            <a:spLocks noGrp="1"/>
          </p:cNvSpPr>
          <p:nvPr>
            <p:ph type="sldNum" sz="quarter" idx="12"/>
          </p:nvPr>
        </p:nvSpPr>
        <p:spPr/>
        <p:txBody>
          <a:bodyPr/>
          <a:lstStyle/>
          <a:p>
            <a:fld id="{011DC2DD-D339-47AF-9E67-7D129D7512F3}" type="slidenum">
              <a:rPr lang="es-SV" smtClean="0"/>
              <a:pPr/>
              <a:t>‹Nº›</a:t>
            </a:fld>
            <a:endParaRPr lang="es-SV"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A2A9A-2FC9-4740-B577-D79F04CBAF98}" type="datetimeFigureOut">
              <a:rPr lang="es-SV" smtClean="0"/>
              <a:pPr/>
              <a:t>01/01/2004</a:t>
            </a:fld>
            <a:endParaRPr lang="es-SV" dirty="0"/>
          </a:p>
        </p:txBody>
      </p:sp>
      <p:sp>
        <p:nvSpPr>
          <p:cNvPr id="3" name="Footer Placeholder 2"/>
          <p:cNvSpPr>
            <a:spLocks noGrp="1"/>
          </p:cNvSpPr>
          <p:nvPr>
            <p:ph type="ftr" sz="quarter" idx="11"/>
          </p:nvPr>
        </p:nvSpPr>
        <p:spPr/>
        <p:txBody>
          <a:bodyPr/>
          <a:lstStyle/>
          <a:p>
            <a:endParaRPr lang="es-SV" dirty="0"/>
          </a:p>
        </p:txBody>
      </p:sp>
      <p:sp>
        <p:nvSpPr>
          <p:cNvPr id="4" name="Slide Number Placeholder 3"/>
          <p:cNvSpPr>
            <a:spLocks noGrp="1"/>
          </p:cNvSpPr>
          <p:nvPr>
            <p:ph type="sldNum" sz="quarter" idx="12"/>
          </p:nvPr>
        </p:nvSpPr>
        <p:spPr/>
        <p:txBody>
          <a:bodyPr/>
          <a:lstStyle/>
          <a:p>
            <a:fld id="{011DC2DD-D339-47AF-9E67-7D129D7512F3}" type="slidenum">
              <a:rPr lang="es-SV" smtClean="0"/>
              <a:pPr/>
              <a:t>‹Nº›</a:t>
            </a:fld>
            <a:endParaRPr lang="es-SV"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146A2A9A-2FC9-4740-B577-D79F04CBAF98}" type="datetimeFigureOut">
              <a:rPr lang="es-SV" smtClean="0"/>
              <a:pPr/>
              <a:t>01/01/2004</a:t>
            </a:fld>
            <a:endParaRPr lang="es-SV" dirty="0"/>
          </a:p>
        </p:txBody>
      </p:sp>
      <p:sp>
        <p:nvSpPr>
          <p:cNvPr id="6" name="Footer Placeholder 5"/>
          <p:cNvSpPr>
            <a:spLocks noGrp="1"/>
          </p:cNvSpPr>
          <p:nvPr>
            <p:ph type="ftr" sz="quarter" idx="11"/>
          </p:nvPr>
        </p:nvSpPr>
        <p:spPr/>
        <p:txBody>
          <a:bodyPr/>
          <a:lstStyle/>
          <a:p>
            <a:endParaRPr lang="es-SV" dirty="0"/>
          </a:p>
        </p:txBody>
      </p:sp>
      <p:sp>
        <p:nvSpPr>
          <p:cNvPr id="7" name="Slide Number Placeholder 6"/>
          <p:cNvSpPr>
            <a:spLocks noGrp="1"/>
          </p:cNvSpPr>
          <p:nvPr>
            <p:ph type="sldNum" sz="quarter" idx="12"/>
          </p:nvPr>
        </p:nvSpPr>
        <p:spPr/>
        <p:txBody>
          <a:bodyPr/>
          <a:lstStyle/>
          <a:p>
            <a:fld id="{011DC2DD-D339-47AF-9E67-7D129D7512F3}" type="slidenum">
              <a:rPr lang="es-SV" smtClean="0"/>
              <a:pPr/>
              <a:t>‹Nº›</a:t>
            </a:fld>
            <a:endParaRPr lang="es-SV"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146A2A9A-2FC9-4740-B577-D79F04CBAF98}" type="datetimeFigureOut">
              <a:rPr lang="es-SV" smtClean="0"/>
              <a:pPr/>
              <a:t>01/01/2004</a:t>
            </a:fld>
            <a:endParaRPr lang="es-SV" dirty="0"/>
          </a:p>
        </p:txBody>
      </p:sp>
      <p:sp>
        <p:nvSpPr>
          <p:cNvPr id="6" name="Footer Placeholder 5"/>
          <p:cNvSpPr>
            <a:spLocks noGrp="1"/>
          </p:cNvSpPr>
          <p:nvPr>
            <p:ph type="ftr" sz="quarter" idx="11"/>
          </p:nvPr>
        </p:nvSpPr>
        <p:spPr/>
        <p:txBody>
          <a:bodyPr/>
          <a:lstStyle/>
          <a:p>
            <a:endParaRPr lang="es-SV" dirty="0"/>
          </a:p>
        </p:txBody>
      </p:sp>
      <p:sp>
        <p:nvSpPr>
          <p:cNvPr id="7" name="Slide Number Placeholder 6"/>
          <p:cNvSpPr>
            <a:spLocks noGrp="1"/>
          </p:cNvSpPr>
          <p:nvPr>
            <p:ph type="sldNum" sz="quarter" idx="12"/>
          </p:nvPr>
        </p:nvSpPr>
        <p:spPr>
          <a:xfrm>
            <a:off x="8077200" y="6356350"/>
            <a:ext cx="609600" cy="365125"/>
          </a:xfrm>
        </p:spPr>
        <p:txBody>
          <a:bodyPr/>
          <a:lstStyle/>
          <a:p>
            <a:fld id="{011DC2DD-D339-47AF-9E67-7D129D7512F3}" type="slidenum">
              <a:rPr lang="es-SV" smtClean="0"/>
              <a:pPr/>
              <a:t>‹Nº›</a:t>
            </a:fld>
            <a:endParaRPr lang="es-SV"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6A2A9A-2FC9-4740-B577-D79F04CBAF98}" type="datetimeFigureOut">
              <a:rPr lang="es-SV" smtClean="0"/>
              <a:pPr/>
              <a:t>01/01/2004</a:t>
            </a:fld>
            <a:endParaRPr lang="es-SV"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SV"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1DC2DD-D339-47AF-9E67-7D129D7512F3}" type="slidenum">
              <a:rPr lang="es-SV" smtClean="0"/>
              <a:pPr/>
              <a:t>‹Nº›</a:t>
            </a:fld>
            <a:endParaRPr lang="es-SV"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371600"/>
            <a:ext cx="9144000" cy="1828800"/>
          </a:xfrm>
        </p:spPr>
        <p:txBody>
          <a:bodyPr>
            <a:noAutofit/>
          </a:bodyPr>
          <a:lstStyle/>
          <a:p>
            <a:pPr algn="ctr"/>
            <a:r>
              <a:rPr lang="es-SV" sz="6600" dirty="0" smtClean="0"/>
              <a:t>ENSAYO DE METALOSATE </a:t>
            </a:r>
            <a:r>
              <a:rPr lang="es-SV" sz="6600" dirty="0"/>
              <a:t>EN PASTO DE CORTE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3573016"/>
            <a:ext cx="302433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59" y="5733256"/>
            <a:ext cx="531653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074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23850" y="908050"/>
            <a:ext cx="8229600" cy="1081088"/>
          </a:xfrm>
        </p:spPr>
        <p:txBody>
          <a:bodyPr>
            <a:normAutofit fontScale="90000"/>
          </a:bodyPr>
          <a:lstStyle/>
          <a:p>
            <a:pPr algn="ctr">
              <a:defRPr/>
            </a:pPr>
            <a:r>
              <a:rPr lang="es-SV" dirty="0" smtClean="0"/>
              <a:t/>
            </a:r>
            <a:br>
              <a:rPr lang="es-SV" dirty="0" smtClean="0"/>
            </a:br>
            <a:r>
              <a:rPr lang="es-SV" dirty="0" smtClean="0"/>
              <a:t/>
            </a:r>
            <a:br>
              <a:rPr lang="es-SV" dirty="0" smtClean="0"/>
            </a:br>
            <a:r>
              <a:rPr lang="es-SV" dirty="0"/>
              <a:t/>
            </a:r>
            <a:br>
              <a:rPr lang="es-SV" dirty="0"/>
            </a:br>
            <a:r>
              <a:rPr lang="es-SV" dirty="0" smtClean="0"/>
              <a:t/>
            </a:r>
            <a:br>
              <a:rPr lang="es-SV" dirty="0" smtClean="0"/>
            </a:br>
            <a:r>
              <a:rPr lang="es-SV" b="1" dirty="0" smtClean="0">
                <a:effectLst>
                  <a:outerShdw blurRad="38100" dist="38100" dir="2700000" algn="tl">
                    <a:srgbClr val="000000">
                      <a:alpha val="43137"/>
                    </a:srgbClr>
                  </a:outerShdw>
                </a:effectLst>
                <a:latin typeface="Times New Roman" pitchFamily="18" charset="0"/>
                <a:cs typeface="Times New Roman" pitchFamily="18" charset="0"/>
              </a:rPr>
              <a:t>Primera Aplicación</a:t>
            </a:r>
            <a:r>
              <a:rPr lang="es-SV" dirty="0" smtClean="0">
                <a:latin typeface="Times New Roman" pitchFamily="18" charset="0"/>
                <a:cs typeface="Times New Roman" pitchFamily="18" charset="0"/>
              </a:rPr>
              <a:t/>
            </a:r>
            <a:br>
              <a:rPr lang="es-SV" dirty="0" smtClean="0">
                <a:latin typeface="Times New Roman" pitchFamily="18" charset="0"/>
                <a:cs typeface="Times New Roman" pitchFamily="18" charset="0"/>
              </a:rPr>
            </a:br>
            <a:r>
              <a:rPr lang="es-SV" dirty="0" smtClean="0"/>
              <a:t> </a:t>
            </a:r>
            <a:endParaRPr lang="es-SV" dirty="0"/>
          </a:p>
        </p:txBody>
      </p:sp>
      <p:sp>
        <p:nvSpPr>
          <p:cNvPr id="5" name="5 CuadroTexto"/>
          <p:cNvSpPr txBox="1">
            <a:spLocks noChangeArrowheads="1"/>
          </p:cNvSpPr>
          <p:nvPr/>
        </p:nvSpPr>
        <p:spPr bwMode="auto">
          <a:xfrm>
            <a:off x="755650" y="1484313"/>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s-SV" sz="2000" b="1" dirty="0">
                <a:latin typeface="Times New Roman" pitchFamily="18" charset="0"/>
                <a:cs typeface="Times New Roman" pitchFamily="18" charset="0"/>
              </a:rPr>
              <a:t>Fecha: </a:t>
            </a:r>
            <a:r>
              <a:rPr lang="es-SV" sz="2000" dirty="0" smtClean="0">
                <a:latin typeface="Times New Roman" pitchFamily="18" charset="0"/>
                <a:cs typeface="Times New Roman" pitchFamily="18" charset="0"/>
              </a:rPr>
              <a:t>16/05/2013</a:t>
            </a:r>
            <a:endParaRPr lang="es-SV" sz="2000" dirty="0">
              <a:latin typeface="Times New Roman" pitchFamily="18" charset="0"/>
              <a:cs typeface="Times New Roman" pitchFamily="18" charset="0"/>
            </a:endParaRPr>
          </a:p>
          <a:p>
            <a:pPr eaLnBrk="1" hangingPunct="1">
              <a:buFont typeface="Arial" pitchFamily="34" charset="0"/>
              <a:buChar char="•"/>
            </a:pPr>
            <a:r>
              <a:rPr lang="es-SV" sz="2000" b="1" dirty="0">
                <a:latin typeface="Times New Roman" pitchFamily="18" charset="0"/>
                <a:cs typeface="Times New Roman" pitchFamily="18" charset="0"/>
              </a:rPr>
              <a:t>Edad del Cultivo: </a:t>
            </a:r>
            <a:r>
              <a:rPr lang="es-SV" sz="2000" dirty="0" smtClean="0">
                <a:latin typeface="Times New Roman" pitchFamily="18" charset="0"/>
                <a:cs typeface="Times New Roman" pitchFamily="18" charset="0"/>
              </a:rPr>
              <a:t>20 </a:t>
            </a:r>
            <a:r>
              <a:rPr lang="es-SV" sz="2000" dirty="0">
                <a:latin typeface="Times New Roman" pitchFamily="18" charset="0"/>
                <a:cs typeface="Times New Roman" pitchFamily="18" charset="0"/>
              </a:rPr>
              <a:t>días después de </a:t>
            </a:r>
            <a:r>
              <a:rPr lang="es-SV" sz="2000" dirty="0" smtClean="0">
                <a:latin typeface="Times New Roman" pitchFamily="18" charset="0"/>
                <a:cs typeface="Times New Roman" pitchFamily="18" charset="0"/>
              </a:rPr>
              <a:t>corte.</a:t>
            </a:r>
            <a:endParaRPr lang="es-SV" sz="2000" b="1" dirty="0">
              <a:latin typeface="Times New Roman" pitchFamily="18" charset="0"/>
              <a:cs typeface="Times New Roman"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4233054755"/>
              </p:ext>
            </p:extLst>
          </p:nvPr>
        </p:nvGraphicFramePr>
        <p:xfrm>
          <a:off x="1337011" y="2708920"/>
          <a:ext cx="6229867" cy="2108655"/>
        </p:xfrm>
        <a:graphic>
          <a:graphicData uri="http://schemas.openxmlformats.org/drawingml/2006/table">
            <a:tbl>
              <a:tblPr firstRow="1" bandRow="1">
                <a:tableStyleId>{5C22544A-7EE6-4342-B048-85BDC9FD1C3A}</a:tableStyleId>
              </a:tblPr>
              <a:tblGrid>
                <a:gridCol w="1656233"/>
                <a:gridCol w="1382727"/>
                <a:gridCol w="1357292"/>
                <a:gridCol w="1833615"/>
              </a:tblGrid>
              <a:tr h="370920">
                <a:tc>
                  <a:txBody>
                    <a:bodyPr/>
                    <a:lstStyle/>
                    <a:p>
                      <a:pPr algn="ctr"/>
                      <a:r>
                        <a:rPr lang="es-SV" sz="1400" dirty="0" smtClean="0">
                          <a:solidFill>
                            <a:schemeClr val="bg1"/>
                          </a:solidFill>
                          <a:latin typeface="Times New Roman" pitchFamily="18" charset="0"/>
                          <a:cs typeface="Times New Roman" pitchFamily="18" charset="0"/>
                        </a:rPr>
                        <a:t>Productos</a:t>
                      </a:r>
                      <a:endParaRPr lang="es-SV" sz="1400" dirty="0">
                        <a:solidFill>
                          <a:schemeClr val="bg1"/>
                        </a:solidFill>
                        <a:latin typeface="Times New Roman" pitchFamily="18" charset="0"/>
                        <a:cs typeface="Times New Roman" pitchFamily="18" charset="0"/>
                      </a:endParaRPr>
                    </a:p>
                  </a:txBody>
                  <a:tcPr marL="91443" marR="91443" marT="45730" marB="45730"/>
                </a:tc>
                <a:tc>
                  <a:txBody>
                    <a:bodyPr/>
                    <a:lstStyle/>
                    <a:p>
                      <a:pPr algn="ctr"/>
                      <a:r>
                        <a:rPr lang="es-SV" sz="1400" dirty="0" smtClean="0">
                          <a:solidFill>
                            <a:schemeClr val="bg1"/>
                          </a:solidFill>
                          <a:latin typeface="Times New Roman" pitchFamily="18" charset="0"/>
                          <a:cs typeface="Times New Roman" pitchFamily="18" charset="0"/>
                        </a:rPr>
                        <a:t>Dosis/Barril/mz</a:t>
                      </a:r>
                      <a:endParaRPr lang="es-SV" sz="1400" dirty="0">
                        <a:solidFill>
                          <a:schemeClr val="bg1"/>
                        </a:solidFill>
                        <a:latin typeface="Times New Roman" pitchFamily="18" charset="0"/>
                        <a:cs typeface="Times New Roman" pitchFamily="18" charset="0"/>
                      </a:endParaRPr>
                    </a:p>
                  </a:txBody>
                  <a:tcPr marL="91443" marR="91443" marT="45730" marB="45730"/>
                </a:tc>
                <a:tc>
                  <a:txBody>
                    <a:bodyPr/>
                    <a:lstStyle/>
                    <a:p>
                      <a:pPr algn="ctr"/>
                      <a:r>
                        <a:rPr lang="es-SV" sz="1400" dirty="0" smtClean="0">
                          <a:solidFill>
                            <a:schemeClr val="bg1"/>
                          </a:solidFill>
                          <a:latin typeface="Times New Roman" pitchFamily="18" charset="0"/>
                          <a:cs typeface="Times New Roman" pitchFamily="18" charset="0"/>
                        </a:rPr>
                        <a:t>Precio Unitario</a:t>
                      </a:r>
                      <a:endParaRPr lang="es-SV" sz="1400" dirty="0">
                        <a:solidFill>
                          <a:schemeClr val="bg1"/>
                        </a:solidFill>
                        <a:latin typeface="Times New Roman" pitchFamily="18" charset="0"/>
                        <a:cs typeface="Times New Roman" pitchFamily="18" charset="0"/>
                      </a:endParaRPr>
                    </a:p>
                  </a:txBody>
                  <a:tcPr marL="91443" marR="91443" marT="45730" marB="45730"/>
                </a:tc>
                <a:tc>
                  <a:txBody>
                    <a:bodyPr/>
                    <a:lstStyle/>
                    <a:p>
                      <a:pPr algn="ctr"/>
                      <a:r>
                        <a:rPr lang="es-SV" sz="1400" dirty="0" smtClean="0">
                          <a:solidFill>
                            <a:schemeClr val="bg1"/>
                          </a:solidFill>
                          <a:latin typeface="Times New Roman" pitchFamily="18" charset="0"/>
                          <a:cs typeface="Times New Roman" pitchFamily="18" charset="0"/>
                        </a:rPr>
                        <a:t>Costo/Barril/mz</a:t>
                      </a:r>
                      <a:endParaRPr lang="es-SV" sz="1400" dirty="0">
                        <a:solidFill>
                          <a:schemeClr val="bg1"/>
                        </a:solidFill>
                        <a:latin typeface="Times New Roman" pitchFamily="18" charset="0"/>
                        <a:cs typeface="Times New Roman" pitchFamily="18" charset="0"/>
                      </a:endParaRPr>
                    </a:p>
                  </a:txBody>
                  <a:tcPr marL="91443" marR="91443" marT="45730" marB="45730"/>
                </a:tc>
              </a:tr>
              <a:tr h="640218">
                <a:tc>
                  <a:txBody>
                    <a:bodyPr/>
                    <a:lstStyle/>
                    <a:p>
                      <a:pPr algn="ctr"/>
                      <a:r>
                        <a:rPr lang="es-SV" sz="1800" b="0" dirty="0" smtClean="0">
                          <a:latin typeface="Times New Roman" pitchFamily="18" charset="0"/>
                          <a:cs typeface="Times New Roman" pitchFamily="18" charset="0"/>
                        </a:rPr>
                        <a:t>Acid Boost</a:t>
                      </a:r>
                      <a:endParaRPr lang="es-SV" sz="1800" b="0" dirty="0">
                        <a:latin typeface="Times New Roman" pitchFamily="18" charset="0"/>
                        <a:cs typeface="Times New Roman" pitchFamily="18" charset="0"/>
                      </a:endParaRPr>
                    </a:p>
                  </a:txBody>
                  <a:tcPr marL="91443" marR="91443" marT="45730" marB="45730"/>
                </a:tc>
                <a:tc>
                  <a:txBody>
                    <a:bodyPr/>
                    <a:lstStyle/>
                    <a:p>
                      <a:pPr algn="ctr"/>
                      <a:r>
                        <a:rPr lang="es-SV" sz="1800" dirty="0" smtClean="0">
                          <a:latin typeface="Times New Roman" pitchFamily="18" charset="0"/>
                          <a:cs typeface="Times New Roman" pitchFamily="18" charset="0"/>
                        </a:rPr>
                        <a:t>150 cc</a:t>
                      </a:r>
                      <a:endParaRPr lang="es-SV" sz="1800" dirty="0">
                        <a:latin typeface="Times New Roman" pitchFamily="18" charset="0"/>
                        <a:cs typeface="Times New Roman" pitchFamily="18" charset="0"/>
                      </a:endParaRPr>
                    </a:p>
                  </a:txBody>
                  <a:tcPr marL="91443" marR="91443" marT="45730" marB="45730"/>
                </a:tc>
                <a:tc>
                  <a:txBody>
                    <a:bodyPr/>
                    <a:lstStyle/>
                    <a:p>
                      <a:pPr algn="ctr"/>
                      <a:r>
                        <a:rPr lang="es-SV" sz="1800" dirty="0" smtClean="0">
                          <a:latin typeface="Times New Roman" pitchFamily="18" charset="0"/>
                          <a:cs typeface="Times New Roman" pitchFamily="18" charset="0"/>
                        </a:rPr>
                        <a:t>$8.00</a:t>
                      </a:r>
                      <a:endParaRPr lang="es-SV" sz="1800" dirty="0">
                        <a:latin typeface="Times New Roman" pitchFamily="18" charset="0"/>
                        <a:cs typeface="Times New Roman" pitchFamily="18" charset="0"/>
                      </a:endParaRPr>
                    </a:p>
                  </a:txBody>
                  <a:tcPr marL="91443" marR="91443" marT="45730" marB="45730"/>
                </a:tc>
                <a:tc>
                  <a:txBody>
                    <a:bodyPr/>
                    <a:lstStyle/>
                    <a:p>
                      <a:pPr algn="ctr"/>
                      <a:r>
                        <a:rPr lang="es-SV" sz="1800" dirty="0" smtClean="0">
                          <a:latin typeface="Times New Roman" pitchFamily="18" charset="0"/>
                          <a:cs typeface="Times New Roman" pitchFamily="18" charset="0"/>
                        </a:rPr>
                        <a:t>$1.20</a:t>
                      </a:r>
                      <a:endParaRPr lang="es-SV" sz="1800" dirty="0">
                        <a:latin typeface="Times New Roman" pitchFamily="18" charset="0"/>
                        <a:cs typeface="Times New Roman" pitchFamily="18" charset="0"/>
                      </a:endParaRPr>
                    </a:p>
                  </a:txBody>
                  <a:tcPr marL="91443" marR="91443" marT="45730" marB="45730"/>
                </a:tc>
              </a:tr>
              <a:tr h="640218">
                <a:tc>
                  <a:txBody>
                    <a:bodyPr/>
                    <a:lstStyle/>
                    <a:p>
                      <a:pPr algn="ctr"/>
                      <a:r>
                        <a:rPr lang="es-SV" sz="1800" b="0" dirty="0" smtClean="0">
                          <a:latin typeface="Times New Roman" pitchFamily="18" charset="0"/>
                          <a:cs typeface="Times New Roman" pitchFamily="18" charset="0"/>
                        </a:rPr>
                        <a:t>Metalosate</a:t>
                      </a:r>
                      <a:r>
                        <a:rPr lang="es-SV" sz="1800" b="0" baseline="0" dirty="0" smtClean="0">
                          <a:latin typeface="Times New Roman" pitchFamily="18" charset="0"/>
                          <a:cs typeface="Times New Roman" pitchFamily="18" charset="0"/>
                        </a:rPr>
                        <a:t> Crop-up</a:t>
                      </a:r>
                      <a:endParaRPr lang="es-SV" sz="1800" b="0" dirty="0">
                        <a:latin typeface="Times New Roman" pitchFamily="18" charset="0"/>
                        <a:cs typeface="Times New Roman" pitchFamily="18" charset="0"/>
                      </a:endParaRPr>
                    </a:p>
                  </a:txBody>
                  <a:tcPr marL="91443" marR="91443" marT="45730" marB="45730"/>
                </a:tc>
                <a:tc>
                  <a:txBody>
                    <a:bodyPr/>
                    <a:lstStyle/>
                    <a:p>
                      <a:pPr algn="ctr"/>
                      <a:r>
                        <a:rPr lang="es-SV" sz="1800" dirty="0" smtClean="0">
                          <a:latin typeface="Times New Roman" pitchFamily="18" charset="0"/>
                          <a:cs typeface="Times New Roman" pitchFamily="18" charset="0"/>
                        </a:rPr>
                        <a:t>750 cc</a:t>
                      </a:r>
                      <a:endParaRPr lang="es-SV" sz="1800" dirty="0">
                        <a:latin typeface="Times New Roman" pitchFamily="18" charset="0"/>
                        <a:cs typeface="Times New Roman" pitchFamily="18" charset="0"/>
                      </a:endParaRPr>
                    </a:p>
                  </a:txBody>
                  <a:tcPr marL="91443" marR="91443" marT="45730" marB="45730"/>
                </a:tc>
                <a:tc>
                  <a:txBody>
                    <a:bodyPr/>
                    <a:lstStyle/>
                    <a:p>
                      <a:pPr algn="ctr"/>
                      <a:r>
                        <a:rPr lang="es-SV" sz="1800" dirty="0" smtClean="0">
                          <a:latin typeface="Times New Roman" pitchFamily="18" charset="0"/>
                          <a:cs typeface="Times New Roman" pitchFamily="18" charset="0"/>
                        </a:rPr>
                        <a:t>$22.00/lt</a:t>
                      </a:r>
                      <a:endParaRPr lang="es-SV" sz="1800" dirty="0">
                        <a:latin typeface="Times New Roman" pitchFamily="18" charset="0"/>
                        <a:cs typeface="Times New Roman" pitchFamily="18" charset="0"/>
                      </a:endParaRPr>
                    </a:p>
                  </a:txBody>
                  <a:tcPr marL="91443" marR="91443" marT="45730" marB="45730"/>
                </a:tc>
                <a:tc>
                  <a:txBody>
                    <a:bodyPr/>
                    <a:lstStyle/>
                    <a:p>
                      <a:pPr algn="ctr"/>
                      <a:r>
                        <a:rPr lang="es-SV" sz="1800" dirty="0" smtClean="0">
                          <a:latin typeface="Times New Roman" pitchFamily="18" charset="0"/>
                          <a:cs typeface="Times New Roman" pitchFamily="18" charset="0"/>
                        </a:rPr>
                        <a:t>$16.50</a:t>
                      </a:r>
                      <a:endParaRPr lang="es-SV" sz="1800" dirty="0">
                        <a:latin typeface="Times New Roman" pitchFamily="18" charset="0"/>
                        <a:cs typeface="Times New Roman" pitchFamily="18" charset="0"/>
                      </a:endParaRPr>
                    </a:p>
                  </a:txBody>
                  <a:tcPr marL="91443" marR="91443" marT="45730" marB="45730"/>
                </a:tc>
              </a:tr>
              <a:tr h="457299">
                <a:tc gridSpan="3">
                  <a:txBody>
                    <a:bodyPr/>
                    <a:lstStyle/>
                    <a:p>
                      <a:pPr algn="ctr"/>
                      <a:r>
                        <a:rPr lang="es-SV" sz="2400" b="1" dirty="0" smtClean="0">
                          <a:latin typeface="Times New Roman" pitchFamily="18" charset="0"/>
                          <a:cs typeface="Times New Roman" pitchFamily="18" charset="0"/>
                        </a:rPr>
                        <a:t>COSTO TOTAL/BARRIL/mz</a:t>
                      </a:r>
                      <a:endParaRPr lang="es-SV" sz="2400" b="1" dirty="0">
                        <a:latin typeface="Times New Roman" pitchFamily="18" charset="0"/>
                        <a:cs typeface="Times New Roman" pitchFamily="18" charset="0"/>
                      </a:endParaRPr>
                    </a:p>
                  </a:txBody>
                  <a:tcPr marL="91443" marR="91443" marT="45730" marB="45730"/>
                </a:tc>
                <a:tc hMerge="1">
                  <a:txBody>
                    <a:bodyPr/>
                    <a:lstStyle/>
                    <a:p>
                      <a:endParaRPr lang="es-SV" dirty="0"/>
                    </a:p>
                  </a:txBody>
                  <a:tcPr/>
                </a:tc>
                <a:tc hMerge="1">
                  <a:txBody>
                    <a:bodyPr/>
                    <a:lstStyle/>
                    <a:p>
                      <a:endParaRPr lang="es-SV" dirty="0"/>
                    </a:p>
                  </a:txBody>
                  <a:tcPr/>
                </a:tc>
                <a:tc>
                  <a:txBody>
                    <a:bodyPr/>
                    <a:lstStyle/>
                    <a:p>
                      <a:pPr algn="ctr"/>
                      <a:r>
                        <a:rPr lang="es-SV" sz="2400" b="1" dirty="0" smtClean="0">
                          <a:latin typeface="Times New Roman" pitchFamily="18" charset="0"/>
                          <a:cs typeface="Times New Roman" pitchFamily="18" charset="0"/>
                        </a:rPr>
                        <a:t>$17.70</a:t>
                      </a:r>
                      <a:endParaRPr lang="es-SV" sz="2400" b="1" dirty="0">
                        <a:latin typeface="Times New Roman" pitchFamily="18" charset="0"/>
                        <a:cs typeface="Times New Roman" pitchFamily="18" charset="0"/>
                      </a:endParaRPr>
                    </a:p>
                  </a:txBody>
                  <a:tcPr marL="91443" marR="91443" marT="45730" marB="45730"/>
                </a:tc>
              </a:tr>
            </a:tbl>
          </a:graphicData>
        </a:graphic>
      </p:graphicFrame>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4750" y="5877272"/>
            <a:ext cx="23042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273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399" y="887454"/>
            <a:ext cx="7179096" cy="471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31680" y="5733256"/>
            <a:ext cx="7179096" cy="646331"/>
          </a:xfrm>
          <a:prstGeom prst="rect">
            <a:avLst/>
          </a:prstGeom>
        </p:spPr>
        <p:txBody>
          <a:bodyPr wrap="square">
            <a:spAutoFit/>
          </a:bodyPr>
          <a:lstStyle/>
          <a:p>
            <a:pPr algn="just"/>
            <a:r>
              <a:rPr lang="es-SV" b="1" dirty="0" smtClean="0">
                <a:latin typeface="Times New Roman" pitchFamily="18" charset="0"/>
                <a:cs typeface="Times New Roman" pitchFamily="18" charset="0"/>
              </a:rPr>
              <a:t>Productos utilizados en la primera aplicación en ensayo de pasto de corte, 20 días después del corte.</a:t>
            </a:r>
            <a:endParaRPr lang="es-SV" b="1"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300" y="6056899"/>
            <a:ext cx="23042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031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836712"/>
            <a:ext cx="722509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11749" y="5647548"/>
            <a:ext cx="7225095" cy="646331"/>
          </a:xfrm>
          <a:prstGeom prst="rect">
            <a:avLst/>
          </a:prstGeom>
        </p:spPr>
        <p:txBody>
          <a:bodyPr wrap="square">
            <a:spAutoFit/>
          </a:bodyPr>
          <a:lstStyle/>
          <a:p>
            <a:r>
              <a:rPr lang="es-SV" b="1" dirty="0" smtClean="0"/>
              <a:t>P</a:t>
            </a:r>
            <a:r>
              <a:rPr lang="es-SV" b="1" dirty="0" smtClean="0">
                <a:latin typeface="Times New Roman" pitchFamily="18" charset="0"/>
                <a:cs typeface="Times New Roman" pitchFamily="18" charset="0"/>
              </a:rPr>
              <a:t>rimera aplicación con Metalosate Crop- up en ensayo de pasto de corte, 20 días después del corte.</a:t>
            </a:r>
            <a:endParaRPr lang="es-SV" b="1"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300" y="6056899"/>
            <a:ext cx="23042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344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23850" y="908050"/>
            <a:ext cx="8229600" cy="1081088"/>
          </a:xfrm>
        </p:spPr>
        <p:txBody>
          <a:bodyPr>
            <a:normAutofit fontScale="90000"/>
          </a:bodyPr>
          <a:lstStyle/>
          <a:p>
            <a:pPr algn="ctr">
              <a:defRPr/>
            </a:pPr>
            <a:r>
              <a:rPr lang="es-SV" dirty="0" smtClean="0"/>
              <a:t/>
            </a:r>
            <a:br>
              <a:rPr lang="es-SV" dirty="0" smtClean="0"/>
            </a:br>
            <a:r>
              <a:rPr lang="es-SV" dirty="0" smtClean="0"/>
              <a:t/>
            </a:r>
            <a:br>
              <a:rPr lang="es-SV" dirty="0" smtClean="0"/>
            </a:br>
            <a:r>
              <a:rPr lang="es-SV" dirty="0"/>
              <a:t/>
            </a:r>
            <a:br>
              <a:rPr lang="es-SV" dirty="0"/>
            </a:br>
            <a:r>
              <a:rPr lang="es-SV" dirty="0" smtClean="0"/>
              <a:t/>
            </a:r>
            <a:br>
              <a:rPr lang="es-SV" dirty="0" smtClean="0"/>
            </a:br>
            <a:r>
              <a:rPr lang="es-SV" b="1" dirty="0" smtClean="0">
                <a:effectLst>
                  <a:outerShdw blurRad="38100" dist="38100" dir="2700000" algn="tl">
                    <a:srgbClr val="000000">
                      <a:alpha val="43137"/>
                    </a:srgbClr>
                  </a:outerShdw>
                </a:effectLst>
                <a:latin typeface="Times New Roman" pitchFamily="18" charset="0"/>
                <a:cs typeface="Times New Roman" pitchFamily="18" charset="0"/>
              </a:rPr>
              <a:t>Segunda Aplicación</a:t>
            </a:r>
            <a:r>
              <a:rPr lang="es-SV" dirty="0" smtClean="0">
                <a:latin typeface="Times New Roman" pitchFamily="18" charset="0"/>
                <a:cs typeface="Times New Roman" pitchFamily="18" charset="0"/>
              </a:rPr>
              <a:t/>
            </a:r>
            <a:br>
              <a:rPr lang="es-SV" dirty="0" smtClean="0">
                <a:latin typeface="Times New Roman" pitchFamily="18" charset="0"/>
                <a:cs typeface="Times New Roman" pitchFamily="18" charset="0"/>
              </a:rPr>
            </a:br>
            <a:r>
              <a:rPr lang="es-SV" dirty="0" smtClean="0"/>
              <a:t> </a:t>
            </a:r>
            <a:endParaRPr lang="es-SV" dirty="0"/>
          </a:p>
        </p:txBody>
      </p:sp>
      <p:sp>
        <p:nvSpPr>
          <p:cNvPr id="5" name="5 CuadroTexto"/>
          <p:cNvSpPr txBox="1">
            <a:spLocks noChangeArrowheads="1"/>
          </p:cNvSpPr>
          <p:nvPr/>
        </p:nvSpPr>
        <p:spPr bwMode="auto">
          <a:xfrm>
            <a:off x="755650" y="1484313"/>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s-SV" sz="2000" b="1" dirty="0">
                <a:latin typeface="Times New Roman" pitchFamily="18" charset="0"/>
                <a:cs typeface="Times New Roman" pitchFamily="18" charset="0"/>
              </a:rPr>
              <a:t>Fecha: </a:t>
            </a:r>
            <a:r>
              <a:rPr lang="es-SV" sz="2000" dirty="0" smtClean="0">
                <a:latin typeface="Times New Roman" pitchFamily="18" charset="0"/>
                <a:cs typeface="Times New Roman" pitchFamily="18" charset="0"/>
              </a:rPr>
              <a:t>13/06/2013</a:t>
            </a:r>
            <a:endParaRPr lang="es-SV" sz="2000" dirty="0">
              <a:latin typeface="Times New Roman" pitchFamily="18" charset="0"/>
              <a:cs typeface="Times New Roman" pitchFamily="18" charset="0"/>
            </a:endParaRPr>
          </a:p>
          <a:p>
            <a:pPr eaLnBrk="1" hangingPunct="1">
              <a:buFont typeface="Arial" pitchFamily="34" charset="0"/>
              <a:buChar char="•"/>
            </a:pPr>
            <a:r>
              <a:rPr lang="es-SV" sz="2000" b="1" dirty="0">
                <a:latin typeface="Times New Roman" pitchFamily="18" charset="0"/>
                <a:cs typeface="Times New Roman" pitchFamily="18" charset="0"/>
              </a:rPr>
              <a:t>Edad del Cultivo: </a:t>
            </a:r>
            <a:r>
              <a:rPr lang="es-SV" sz="2000" dirty="0" smtClean="0">
                <a:latin typeface="Times New Roman" pitchFamily="18" charset="0"/>
                <a:cs typeface="Times New Roman" pitchFamily="18" charset="0"/>
              </a:rPr>
              <a:t>48 </a:t>
            </a:r>
            <a:r>
              <a:rPr lang="es-SV" sz="2000" dirty="0">
                <a:latin typeface="Times New Roman" pitchFamily="18" charset="0"/>
                <a:cs typeface="Times New Roman" pitchFamily="18" charset="0"/>
              </a:rPr>
              <a:t>días después de </a:t>
            </a:r>
            <a:r>
              <a:rPr lang="es-SV" sz="2000" dirty="0" smtClean="0">
                <a:latin typeface="Times New Roman" pitchFamily="18" charset="0"/>
                <a:cs typeface="Times New Roman" pitchFamily="18" charset="0"/>
              </a:rPr>
              <a:t>corte.</a:t>
            </a:r>
            <a:endParaRPr lang="es-SV" sz="2000" b="1" dirty="0">
              <a:latin typeface="Times New Roman" pitchFamily="18" charset="0"/>
              <a:cs typeface="Times New Roman"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835157313"/>
              </p:ext>
            </p:extLst>
          </p:nvPr>
        </p:nvGraphicFramePr>
        <p:xfrm>
          <a:off x="1337011" y="2708920"/>
          <a:ext cx="6475349" cy="2108655"/>
        </p:xfrm>
        <a:graphic>
          <a:graphicData uri="http://schemas.openxmlformats.org/drawingml/2006/table">
            <a:tbl>
              <a:tblPr firstRow="1" bandRow="1">
                <a:tableStyleId>{21E4AEA4-8DFA-4A89-87EB-49C32662AFE0}</a:tableStyleId>
              </a:tblPr>
              <a:tblGrid>
                <a:gridCol w="1938845"/>
                <a:gridCol w="1440160"/>
                <a:gridCol w="1440160"/>
                <a:gridCol w="1656184"/>
              </a:tblGrid>
              <a:tr h="370920">
                <a:tc>
                  <a:txBody>
                    <a:bodyPr/>
                    <a:lstStyle/>
                    <a:p>
                      <a:pPr algn="ctr"/>
                      <a:r>
                        <a:rPr lang="es-SV" sz="1400" dirty="0" smtClean="0">
                          <a:latin typeface="Times New Roman" pitchFamily="18" charset="0"/>
                          <a:cs typeface="Times New Roman" pitchFamily="18" charset="0"/>
                        </a:rPr>
                        <a:t>Productos</a:t>
                      </a:r>
                      <a:endParaRPr lang="es-SV" sz="1400" dirty="0">
                        <a:solidFill>
                          <a:schemeClr val="bg1"/>
                        </a:solidFill>
                        <a:latin typeface="Times New Roman" pitchFamily="18" charset="0"/>
                        <a:cs typeface="Times New Roman" pitchFamily="18" charset="0"/>
                      </a:endParaRPr>
                    </a:p>
                  </a:txBody>
                  <a:tcPr marL="91443" marR="91443" marT="45730" marB="45730"/>
                </a:tc>
                <a:tc>
                  <a:txBody>
                    <a:bodyPr/>
                    <a:lstStyle/>
                    <a:p>
                      <a:pPr algn="ctr"/>
                      <a:r>
                        <a:rPr lang="es-SV" sz="1400" dirty="0" smtClean="0">
                          <a:latin typeface="Times New Roman" pitchFamily="18" charset="0"/>
                          <a:cs typeface="Times New Roman" pitchFamily="18" charset="0"/>
                        </a:rPr>
                        <a:t>Dosis/Barril/mz</a:t>
                      </a:r>
                      <a:endParaRPr lang="es-SV" sz="1400" dirty="0">
                        <a:solidFill>
                          <a:schemeClr val="bg1"/>
                        </a:solidFill>
                        <a:latin typeface="Times New Roman" pitchFamily="18" charset="0"/>
                        <a:cs typeface="Times New Roman" pitchFamily="18" charset="0"/>
                      </a:endParaRPr>
                    </a:p>
                  </a:txBody>
                  <a:tcPr marL="91443" marR="91443" marT="45730" marB="45730"/>
                </a:tc>
                <a:tc>
                  <a:txBody>
                    <a:bodyPr/>
                    <a:lstStyle/>
                    <a:p>
                      <a:pPr algn="ctr"/>
                      <a:r>
                        <a:rPr lang="es-SV" sz="1400" dirty="0" smtClean="0">
                          <a:latin typeface="Times New Roman" pitchFamily="18" charset="0"/>
                          <a:cs typeface="Times New Roman" pitchFamily="18" charset="0"/>
                        </a:rPr>
                        <a:t>Precio Unitario</a:t>
                      </a:r>
                      <a:endParaRPr lang="es-SV" sz="1400" dirty="0">
                        <a:solidFill>
                          <a:schemeClr val="bg1"/>
                        </a:solidFill>
                        <a:latin typeface="Times New Roman" pitchFamily="18" charset="0"/>
                        <a:cs typeface="Times New Roman" pitchFamily="18" charset="0"/>
                      </a:endParaRPr>
                    </a:p>
                  </a:txBody>
                  <a:tcPr marL="91443" marR="91443" marT="45730" marB="45730"/>
                </a:tc>
                <a:tc>
                  <a:txBody>
                    <a:bodyPr/>
                    <a:lstStyle/>
                    <a:p>
                      <a:pPr algn="ctr"/>
                      <a:r>
                        <a:rPr lang="es-SV" sz="1400" dirty="0" smtClean="0">
                          <a:latin typeface="Times New Roman" pitchFamily="18" charset="0"/>
                          <a:cs typeface="Times New Roman" pitchFamily="18" charset="0"/>
                        </a:rPr>
                        <a:t>Costo/Barril/mz</a:t>
                      </a:r>
                      <a:endParaRPr lang="es-SV" sz="1400" dirty="0">
                        <a:solidFill>
                          <a:schemeClr val="bg1"/>
                        </a:solidFill>
                        <a:latin typeface="Times New Roman" pitchFamily="18" charset="0"/>
                        <a:cs typeface="Times New Roman" pitchFamily="18" charset="0"/>
                      </a:endParaRPr>
                    </a:p>
                  </a:txBody>
                  <a:tcPr marL="91443" marR="91443" marT="45730" marB="45730"/>
                </a:tc>
              </a:tr>
              <a:tr h="640218">
                <a:tc>
                  <a:txBody>
                    <a:bodyPr/>
                    <a:lstStyle/>
                    <a:p>
                      <a:pPr algn="ctr"/>
                      <a:r>
                        <a:rPr lang="es-SV" sz="1800" dirty="0" smtClean="0">
                          <a:latin typeface="Times New Roman" pitchFamily="18" charset="0"/>
                          <a:cs typeface="Times New Roman" pitchFamily="18" charset="0"/>
                        </a:rPr>
                        <a:t>Stick +</a:t>
                      </a:r>
                      <a:endParaRPr lang="es-SV" sz="1800" b="0" dirty="0">
                        <a:latin typeface="Times New Roman" pitchFamily="18" charset="0"/>
                        <a:cs typeface="Times New Roman" pitchFamily="18" charset="0"/>
                      </a:endParaRPr>
                    </a:p>
                  </a:txBody>
                  <a:tcPr marL="91443" marR="91443" marT="45730" marB="45730"/>
                </a:tc>
                <a:tc>
                  <a:txBody>
                    <a:bodyPr/>
                    <a:lstStyle/>
                    <a:p>
                      <a:pPr algn="ctr"/>
                      <a:r>
                        <a:rPr lang="es-SV" sz="1800" dirty="0" smtClean="0">
                          <a:latin typeface="Times New Roman" pitchFamily="18" charset="0"/>
                          <a:cs typeface="Times New Roman" pitchFamily="18" charset="0"/>
                        </a:rPr>
                        <a:t>250 cc</a:t>
                      </a:r>
                      <a:endParaRPr lang="es-SV" sz="1800" dirty="0">
                        <a:latin typeface="Times New Roman" pitchFamily="18" charset="0"/>
                        <a:cs typeface="Times New Roman" pitchFamily="18" charset="0"/>
                      </a:endParaRPr>
                    </a:p>
                  </a:txBody>
                  <a:tcPr marL="91443" marR="91443" marT="45730" marB="45730"/>
                </a:tc>
                <a:tc>
                  <a:txBody>
                    <a:bodyPr/>
                    <a:lstStyle/>
                    <a:p>
                      <a:pPr algn="ctr"/>
                      <a:r>
                        <a:rPr lang="es-SV" sz="1800" dirty="0" smtClean="0">
                          <a:latin typeface="Times New Roman" pitchFamily="18" charset="0"/>
                          <a:cs typeface="Times New Roman" pitchFamily="18" charset="0"/>
                        </a:rPr>
                        <a:t>$5.00</a:t>
                      </a:r>
                      <a:endParaRPr lang="es-SV" sz="1800" dirty="0">
                        <a:latin typeface="Times New Roman" pitchFamily="18" charset="0"/>
                        <a:cs typeface="Times New Roman" pitchFamily="18" charset="0"/>
                      </a:endParaRPr>
                    </a:p>
                  </a:txBody>
                  <a:tcPr marL="91443" marR="91443" marT="45730" marB="45730"/>
                </a:tc>
                <a:tc>
                  <a:txBody>
                    <a:bodyPr/>
                    <a:lstStyle/>
                    <a:p>
                      <a:pPr algn="ctr"/>
                      <a:r>
                        <a:rPr lang="es-SV" sz="1800" dirty="0" smtClean="0">
                          <a:latin typeface="Times New Roman" pitchFamily="18" charset="0"/>
                          <a:cs typeface="Times New Roman" pitchFamily="18" charset="0"/>
                        </a:rPr>
                        <a:t>$1.25</a:t>
                      </a:r>
                      <a:endParaRPr lang="es-SV" sz="1800" dirty="0">
                        <a:latin typeface="Times New Roman" pitchFamily="18" charset="0"/>
                        <a:cs typeface="Times New Roman" pitchFamily="18" charset="0"/>
                      </a:endParaRPr>
                    </a:p>
                  </a:txBody>
                  <a:tcPr marL="91443" marR="91443" marT="45730" marB="45730"/>
                </a:tc>
              </a:tr>
              <a:tr h="640218">
                <a:tc>
                  <a:txBody>
                    <a:bodyPr/>
                    <a:lstStyle/>
                    <a:p>
                      <a:pPr algn="ctr"/>
                      <a:r>
                        <a:rPr lang="es-SV" sz="1800" dirty="0" smtClean="0">
                          <a:latin typeface="Times New Roman" pitchFamily="18" charset="0"/>
                          <a:cs typeface="Times New Roman" pitchFamily="18" charset="0"/>
                        </a:rPr>
                        <a:t>Metalosate</a:t>
                      </a:r>
                      <a:r>
                        <a:rPr lang="es-SV" sz="1800" baseline="0" dirty="0" smtClean="0">
                          <a:latin typeface="Times New Roman" pitchFamily="18" charset="0"/>
                          <a:cs typeface="Times New Roman" pitchFamily="18" charset="0"/>
                        </a:rPr>
                        <a:t> N-P-K</a:t>
                      </a:r>
                      <a:endParaRPr lang="es-SV" sz="1800" b="0" dirty="0">
                        <a:latin typeface="Times New Roman" pitchFamily="18" charset="0"/>
                        <a:cs typeface="Times New Roman" pitchFamily="18" charset="0"/>
                      </a:endParaRPr>
                    </a:p>
                  </a:txBody>
                  <a:tcPr marL="91443" marR="91443" marT="45730" marB="45730"/>
                </a:tc>
                <a:tc>
                  <a:txBody>
                    <a:bodyPr/>
                    <a:lstStyle/>
                    <a:p>
                      <a:pPr algn="ctr"/>
                      <a:r>
                        <a:rPr lang="es-SV" sz="1800" dirty="0" smtClean="0">
                          <a:latin typeface="Times New Roman" pitchFamily="18" charset="0"/>
                          <a:cs typeface="Times New Roman" pitchFamily="18" charset="0"/>
                        </a:rPr>
                        <a:t>750 cc</a:t>
                      </a:r>
                      <a:endParaRPr lang="es-SV" sz="1800" dirty="0">
                        <a:latin typeface="Times New Roman" pitchFamily="18" charset="0"/>
                        <a:cs typeface="Times New Roman" pitchFamily="18" charset="0"/>
                      </a:endParaRPr>
                    </a:p>
                  </a:txBody>
                  <a:tcPr marL="91443" marR="91443" marT="45730" marB="45730"/>
                </a:tc>
                <a:tc>
                  <a:txBody>
                    <a:bodyPr/>
                    <a:lstStyle/>
                    <a:p>
                      <a:pPr algn="ctr"/>
                      <a:r>
                        <a:rPr lang="es-SV" sz="1800" dirty="0" smtClean="0">
                          <a:latin typeface="Times New Roman" pitchFamily="18" charset="0"/>
                          <a:cs typeface="Times New Roman" pitchFamily="18" charset="0"/>
                        </a:rPr>
                        <a:t>$22.00/lt</a:t>
                      </a:r>
                      <a:endParaRPr lang="es-SV" sz="1800" dirty="0">
                        <a:latin typeface="Times New Roman" pitchFamily="18" charset="0"/>
                        <a:cs typeface="Times New Roman" pitchFamily="18" charset="0"/>
                      </a:endParaRPr>
                    </a:p>
                  </a:txBody>
                  <a:tcPr marL="91443" marR="91443" marT="45730" marB="45730"/>
                </a:tc>
                <a:tc>
                  <a:txBody>
                    <a:bodyPr/>
                    <a:lstStyle/>
                    <a:p>
                      <a:pPr algn="ctr"/>
                      <a:r>
                        <a:rPr lang="es-SV" sz="1800" dirty="0" smtClean="0">
                          <a:latin typeface="Times New Roman" pitchFamily="18" charset="0"/>
                          <a:cs typeface="Times New Roman" pitchFamily="18" charset="0"/>
                        </a:rPr>
                        <a:t>$16.50</a:t>
                      </a:r>
                      <a:endParaRPr lang="es-SV" sz="1800" dirty="0">
                        <a:latin typeface="Times New Roman" pitchFamily="18" charset="0"/>
                        <a:cs typeface="Times New Roman" pitchFamily="18" charset="0"/>
                      </a:endParaRPr>
                    </a:p>
                  </a:txBody>
                  <a:tcPr marL="91443" marR="91443" marT="45730" marB="45730"/>
                </a:tc>
              </a:tr>
              <a:tr h="457299">
                <a:tc gridSpan="3">
                  <a:txBody>
                    <a:bodyPr/>
                    <a:lstStyle/>
                    <a:p>
                      <a:pPr algn="ctr"/>
                      <a:r>
                        <a:rPr lang="es-SV" sz="2400" b="1" dirty="0" smtClean="0">
                          <a:latin typeface="Times New Roman" pitchFamily="18" charset="0"/>
                          <a:cs typeface="Times New Roman" pitchFamily="18" charset="0"/>
                        </a:rPr>
                        <a:t>COSTO TOTAL/BARRIL/mz</a:t>
                      </a:r>
                      <a:endParaRPr lang="es-SV" sz="2400" b="1" dirty="0">
                        <a:latin typeface="Times New Roman" pitchFamily="18" charset="0"/>
                        <a:cs typeface="Times New Roman" pitchFamily="18" charset="0"/>
                      </a:endParaRPr>
                    </a:p>
                  </a:txBody>
                  <a:tcPr marL="91443" marR="91443" marT="45730" marB="45730"/>
                </a:tc>
                <a:tc hMerge="1">
                  <a:txBody>
                    <a:bodyPr/>
                    <a:lstStyle/>
                    <a:p>
                      <a:endParaRPr lang="es-SV" dirty="0"/>
                    </a:p>
                  </a:txBody>
                  <a:tcPr/>
                </a:tc>
                <a:tc hMerge="1">
                  <a:txBody>
                    <a:bodyPr/>
                    <a:lstStyle/>
                    <a:p>
                      <a:endParaRPr lang="es-SV" dirty="0"/>
                    </a:p>
                  </a:txBody>
                  <a:tcPr/>
                </a:tc>
                <a:tc>
                  <a:txBody>
                    <a:bodyPr/>
                    <a:lstStyle/>
                    <a:p>
                      <a:pPr algn="ctr"/>
                      <a:r>
                        <a:rPr lang="es-SV" sz="2400" b="1" dirty="0" smtClean="0">
                          <a:latin typeface="Times New Roman" pitchFamily="18" charset="0"/>
                          <a:cs typeface="Times New Roman" pitchFamily="18" charset="0"/>
                        </a:rPr>
                        <a:t>$17.75</a:t>
                      </a:r>
                      <a:endParaRPr lang="es-SV" sz="2400" b="1" dirty="0">
                        <a:latin typeface="Times New Roman" pitchFamily="18" charset="0"/>
                        <a:cs typeface="Times New Roman" pitchFamily="18" charset="0"/>
                      </a:endParaRPr>
                    </a:p>
                  </a:txBody>
                  <a:tcPr marL="91443" marR="91443" marT="45730" marB="45730"/>
                </a:tc>
              </a:tr>
            </a:tbl>
          </a:graphicData>
        </a:graphic>
      </p:graphicFrame>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300" y="6056899"/>
            <a:ext cx="23042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139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DCIM\100OLYMP\P612220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908720"/>
            <a:ext cx="7056784" cy="4680520"/>
          </a:xfrm>
          <a:prstGeom prst="rect">
            <a:avLst/>
          </a:prstGeom>
          <a:noFill/>
          <a:ln>
            <a:noFill/>
          </a:ln>
        </p:spPr>
      </p:pic>
      <p:sp>
        <p:nvSpPr>
          <p:cNvPr id="5" name="4 Rectángulo"/>
          <p:cNvSpPr/>
          <p:nvPr/>
        </p:nvSpPr>
        <p:spPr>
          <a:xfrm>
            <a:off x="971600" y="5733256"/>
            <a:ext cx="7056784" cy="646331"/>
          </a:xfrm>
          <a:prstGeom prst="rect">
            <a:avLst/>
          </a:prstGeom>
        </p:spPr>
        <p:txBody>
          <a:bodyPr wrap="square">
            <a:spAutoFit/>
          </a:bodyPr>
          <a:lstStyle/>
          <a:p>
            <a:r>
              <a:rPr lang="es-SV" b="1" dirty="0" smtClean="0">
                <a:latin typeface="Times New Roman" pitchFamily="18" charset="0"/>
                <a:cs typeface="Times New Roman" pitchFamily="18" charset="0"/>
              </a:rPr>
              <a:t>Segunda aplicación con Metalosate N-P-K en ensayo de pasto de corte, a los 48 días después del corte.</a:t>
            </a:r>
            <a:endParaRPr lang="es-SV" b="1"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300" y="6056899"/>
            <a:ext cx="23042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223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DCIM\100OLYMP\P612220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836712"/>
            <a:ext cx="7200800" cy="4680520"/>
          </a:xfrm>
          <a:prstGeom prst="rect">
            <a:avLst/>
          </a:prstGeom>
          <a:noFill/>
          <a:ln>
            <a:noFill/>
          </a:ln>
        </p:spPr>
      </p:pic>
      <p:sp>
        <p:nvSpPr>
          <p:cNvPr id="5" name="4 Rectángulo"/>
          <p:cNvSpPr/>
          <p:nvPr/>
        </p:nvSpPr>
        <p:spPr>
          <a:xfrm>
            <a:off x="971600" y="5629619"/>
            <a:ext cx="7056784" cy="646331"/>
          </a:xfrm>
          <a:prstGeom prst="rect">
            <a:avLst/>
          </a:prstGeom>
        </p:spPr>
        <p:txBody>
          <a:bodyPr wrap="square">
            <a:spAutoFit/>
          </a:bodyPr>
          <a:lstStyle/>
          <a:p>
            <a:pPr algn="just"/>
            <a:r>
              <a:rPr lang="es-SV" b="1" dirty="0" smtClean="0">
                <a:latin typeface="Times New Roman" pitchFamily="18" charset="0"/>
                <a:cs typeface="Times New Roman" pitchFamily="18" charset="0"/>
              </a:rPr>
              <a:t>Segunda aplicación con Metalosate N-P-K en ensayo de pasto de corte, a los 48 días después del corte.</a:t>
            </a:r>
            <a:endParaRPr lang="es-SV" b="1"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300" y="6056899"/>
            <a:ext cx="23042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007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869160"/>
            <a:ext cx="2952328" cy="506320"/>
          </a:xfrm>
        </p:spPr>
        <p:txBody>
          <a:bodyPr>
            <a:normAutofit/>
          </a:bodyPr>
          <a:lstStyle/>
          <a:p>
            <a:pPr algn="ctr"/>
            <a:r>
              <a:rPr lang="es-SV" sz="1800" b="1" dirty="0" smtClean="0">
                <a:solidFill>
                  <a:schemeClr val="tx1"/>
                </a:solidFill>
                <a:latin typeface="Times New Roman" pitchFamily="18" charset="0"/>
                <a:cs typeface="Times New Roman" pitchFamily="18" charset="0"/>
              </a:rPr>
              <a:t>Testigo    </a:t>
            </a:r>
            <a:endParaRPr lang="es-SV" sz="1800" b="1" dirty="0">
              <a:solidFill>
                <a:schemeClr val="tx1"/>
              </a:solidFill>
              <a:latin typeface="Times New Roman" pitchFamily="18" charset="0"/>
              <a:cs typeface="Times New Roman" pitchFamily="18" charset="0"/>
            </a:endParaRPr>
          </a:p>
        </p:txBody>
      </p:sp>
      <p:pic>
        <p:nvPicPr>
          <p:cNvPr id="1026" name="Picture 2" descr="F:\DCIM\102CANON\IMG_05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4744"/>
            <a:ext cx="4104456" cy="37444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DCIM\102CANON\IMG_05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124744"/>
            <a:ext cx="4355976" cy="3744416"/>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5226151" y="4869160"/>
            <a:ext cx="2952328" cy="50632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SV" sz="1800" b="1" dirty="0" smtClean="0">
                <a:solidFill>
                  <a:schemeClr val="tx1"/>
                </a:solidFill>
                <a:latin typeface="Times New Roman" pitchFamily="18" charset="0"/>
                <a:cs typeface="Times New Roman" pitchFamily="18" charset="0"/>
              </a:rPr>
              <a:t>Ensayo  </a:t>
            </a:r>
            <a:endParaRPr lang="es-SV" sz="1800" b="1" dirty="0">
              <a:solidFill>
                <a:schemeClr val="tx1"/>
              </a:solidFill>
              <a:latin typeface="Times New Roman" pitchFamily="18" charset="0"/>
              <a:cs typeface="Times New Roman" pitchFamily="18" charset="0"/>
            </a:endParaRPr>
          </a:p>
        </p:txBody>
      </p:sp>
      <p:sp>
        <p:nvSpPr>
          <p:cNvPr id="4" name="3 CuadroTexto"/>
          <p:cNvSpPr txBox="1"/>
          <p:nvPr/>
        </p:nvSpPr>
        <p:spPr>
          <a:xfrm>
            <a:off x="251520" y="5435932"/>
            <a:ext cx="8604448" cy="369332"/>
          </a:xfrm>
          <a:prstGeom prst="rect">
            <a:avLst/>
          </a:prstGeom>
          <a:noFill/>
        </p:spPr>
        <p:txBody>
          <a:bodyPr wrap="square" rtlCol="0">
            <a:spAutoFit/>
          </a:bodyPr>
          <a:lstStyle/>
          <a:p>
            <a:pPr algn="ctr"/>
            <a:r>
              <a:rPr lang="es-SV" b="1" dirty="0" smtClean="0">
                <a:latin typeface="Times New Roman" pitchFamily="18" charset="0"/>
                <a:cs typeface="Times New Roman" pitchFamily="18" charset="0"/>
              </a:rPr>
              <a:t>Fotos comparativas de la parcela testigo-ensayo 56 días después del corte</a:t>
            </a:r>
            <a:endParaRPr lang="es-SV" b="1"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300" y="6056899"/>
            <a:ext cx="23042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675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5157192"/>
            <a:ext cx="7200800" cy="1143000"/>
          </a:xfrm>
        </p:spPr>
        <p:txBody>
          <a:bodyPr>
            <a:normAutofit/>
          </a:bodyPr>
          <a:lstStyle/>
          <a:p>
            <a:r>
              <a:rPr lang="es-SV" sz="1800" b="1" dirty="0" smtClean="0">
                <a:solidFill>
                  <a:schemeClr val="tx1"/>
                </a:solidFill>
                <a:latin typeface="Times New Roman" pitchFamily="18" charset="0"/>
                <a:cs typeface="Times New Roman" pitchFamily="18" charset="0"/>
              </a:rPr>
              <a:t>Muestras de pasto Napier picadas en molino de martillo, las cuales serán llevadas al laboratorio del CENTA para análisis bromatológico. </a:t>
            </a:r>
            <a:endParaRPr lang="es-SV" sz="1800" b="1" dirty="0">
              <a:solidFill>
                <a:schemeClr val="tx1"/>
              </a:solidFill>
              <a:latin typeface="Times New Roman" pitchFamily="18" charset="0"/>
              <a:cs typeface="Times New Roman" pitchFamily="18" charset="0"/>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764704"/>
            <a:ext cx="7200800" cy="4824536"/>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328" y="6191828"/>
            <a:ext cx="2016224" cy="62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40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08720"/>
            <a:ext cx="8229600" cy="506320"/>
          </a:xfrm>
        </p:spPr>
        <p:txBody>
          <a:bodyPr>
            <a:normAutofit/>
          </a:bodyPr>
          <a:lstStyle/>
          <a:p>
            <a:pPr algn="ctr"/>
            <a:r>
              <a:rPr lang="es-SV" sz="2000" b="1" dirty="0" smtClean="0">
                <a:solidFill>
                  <a:schemeClr val="tx1"/>
                </a:solidFill>
                <a:latin typeface="Times New Roman" pitchFamily="18" charset="0"/>
                <a:cs typeface="Times New Roman" pitchFamily="18" charset="0"/>
              </a:rPr>
              <a:t>PARAMETROS COMPARATIVOS ENTRE ENSAYO Y TESTIGO</a:t>
            </a:r>
            <a:endParaRPr lang="es-SV" sz="2000" b="1" dirty="0">
              <a:solidFill>
                <a:schemeClr val="tx1"/>
              </a:solidFill>
              <a:latin typeface="Times New Roman" pitchFamily="18" charset="0"/>
              <a:cs typeface="Times New Roman"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340604510"/>
              </p:ext>
            </p:extLst>
          </p:nvPr>
        </p:nvGraphicFramePr>
        <p:xfrm>
          <a:off x="1187624" y="1844824"/>
          <a:ext cx="6696744" cy="2225040"/>
        </p:xfrm>
        <a:graphic>
          <a:graphicData uri="http://schemas.openxmlformats.org/drawingml/2006/table">
            <a:tbl>
              <a:tblPr firstRow="1" bandRow="1">
                <a:tableStyleId>{F5AB1C69-6EDB-4FF4-983F-18BD219EF322}</a:tableStyleId>
              </a:tblPr>
              <a:tblGrid>
                <a:gridCol w="2880320"/>
                <a:gridCol w="1080120"/>
                <a:gridCol w="1296144"/>
                <a:gridCol w="1440160"/>
              </a:tblGrid>
              <a:tr h="370840">
                <a:tc>
                  <a:txBody>
                    <a:bodyPr/>
                    <a:lstStyle/>
                    <a:p>
                      <a:pPr algn="ctr"/>
                      <a:r>
                        <a:rPr lang="es-SV" b="1" dirty="0" smtClean="0">
                          <a:solidFill>
                            <a:schemeClr val="tx1"/>
                          </a:solidFill>
                          <a:latin typeface="Times New Roman" pitchFamily="18" charset="0"/>
                          <a:cs typeface="Times New Roman" pitchFamily="18" charset="0"/>
                        </a:rPr>
                        <a:t>Parámetros</a:t>
                      </a:r>
                      <a:endParaRPr lang="es-SV" b="1" dirty="0">
                        <a:solidFill>
                          <a:schemeClr val="tx1"/>
                        </a:solidFill>
                        <a:latin typeface="Times New Roman" pitchFamily="18" charset="0"/>
                        <a:cs typeface="Times New Roman" pitchFamily="18" charset="0"/>
                      </a:endParaRPr>
                    </a:p>
                  </a:txBody>
                  <a:tcPr/>
                </a:tc>
                <a:tc>
                  <a:txBody>
                    <a:bodyPr/>
                    <a:lstStyle/>
                    <a:p>
                      <a:pPr algn="ctr"/>
                      <a:r>
                        <a:rPr lang="es-SV" b="1" dirty="0" smtClean="0">
                          <a:solidFill>
                            <a:schemeClr val="tx1"/>
                          </a:solidFill>
                          <a:latin typeface="Times New Roman" pitchFamily="18" charset="0"/>
                          <a:cs typeface="Times New Roman" pitchFamily="18" charset="0"/>
                        </a:rPr>
                        <a:t>Ensayo</a:t>
                      </a:r>
                      <a:endParaRPr lang="es-SV" b="1" dirty="0">
                        <a:solidFill>
                          <a:schemeClr val="tx1"/>
                        </a:solidFill>
                        <a:latin typeface="Times New Roman" pitchFamily="18" charset="0"/>
                        <a:cs typeface="Times New Roman" pitchFamily="18" charset="0"/>
                      </a:endParaRPr>
                    </a:p>
                  </a:txBody>
                  <a:tcPr/>
                </a:tc>
                <a:tc>
                  <a:txBody>
                    <a:bodyPr/>
                    <a:lstStyle/>
                    <a:p>
                      <a:pPr algn="ctr"/>
                      <a:r>
                        <a:rPr lang="es-SV" b="1" dirty="0" smtClean="0">
                          <a:solidFill>
                            <a:schemeClr val="tx1"/>
                          </a:solidFill>
                          <a:latin typeface="Times New Roman" pitchFamily="18" charset="0"/>
                          <a:cs typeface="Times New Roman" pitchFamily="18" charset="0"/>
                        </a:rPr>
                        <a:t>Testigo</a:t>
                      </a:r>
                      <a:endParaRPr lang="es-SV" b="1" dirty="0">
                        <a:solidFill>
                          <a:schemeClr val="tx1"/>
                        </a:solidFill>
                        <a:latin typeface="Times New Roman" pitchFamily="18" charset="0"/>
                        <a:cs typeface="Times New Roman" pitchFamily="18" charset="0"/>
                      </a:endParaRPr>
                    </a:p>
                  </a:txBody>
                  <a:tcPr/>
                </a:tc>
                <a:tc>
                  <a:txBody>
                    <a:bodyPr/>
                    <a:lstStyle/>
                    <a:p>
                      <a:pPr algn="ctr"/>
                      <a:r>
                        <a:rPr lang="es-SV" b="1" dirty="0" smtClean="0">
                          <a:solidFill>
                            <a:schemeClr val="tx1"/>
                          </a:solidFill>
                          <a:latin typeface="Times New Roman" pitchFamily="18" charset="0"/>
                          <a:cs typeface="Times New Roman" pitchFamily="18" charset="0"/>
                        </a:rPr>
                        <a:t>Diferencia</a:t>
                      </a:r>
                      <a:endParaRPr lang="es-SV" b="1" dirty="0">
                        <a:solidFill>
                          <a:schemeClr val="tx1"/>
                        </a:solidFill>
                        <a:latin typeface="Times New Roman" pitchFamily="18" charset="0"/>
                        <a:cs typeface="Times New Roman" pitchFamily="18" charset="0"/>
                      </a:endParaRPr>
                    </a:p>
                  </a:txBody>
                  <a:tcPr/>
                </a:tc>
              </a:tr>
              <a:tr h="370840">
                <a:tc>
                  <a:txBody>
                    <a:bodyPr/>
                    <a:lstStyle/>
                    <a:p>
                      <a:pPr algn="ctr"/>
                      <a:r>
                        <a:rPr lang="es-SV" b="1" dirty="0" smtClean="0">
                          <a:solidFill>
                            <a:schemeClr val="tx1"/>
                          </a:solidFill>
                          <a:latin typeface="Times New Roman" pitchFamily="18" charset="0"/>
                          <a:cs typeface="Times New Roman" pitchFamily="18" charset="0"/>
                        </a:rPr>
                        <a:t>Altura de Planta</a:t>
                      </a:r>
                      <a:endParaRPr lang="es-SV" b="1" dirty="0">
                        <a:solidFill>
                          <a:schemeClr val="tx1"/>
                        </a:solidFill>
                        <a:latin typeface="Times New Roman" pitchFamily="18" charset="0"/>
                        <a:cs typeface="Times New Roman" pitchFamily="18" charset="0"/>
                      </a:endParaRPr>
                    </a:p>
                  </a:txBody>
                  <a:tcPr/>
                </a:tc>
                <a:tc>
                  <a:txBody>
                    <a:bodyPr/>
                    <a:lstStyle/>
                    <a:p>
                      <a:pPr algn="ctr"/>
                      <a:r>
                        <a:rPr lang="es-SV" dirty="0" smtClean="0">
                          <a:solidFill>
                            <a:schemeClr val="tx1"/>
                          </a:solidFill>
                          <a:latin typeface="Times New Roman" pitchFamily="18" charset="0"/>
                          <a:cs typeface="Times New Roman" pitchFamily="18" charset="0"/>
                        </a:rPr>
                        <a:t>2.40 m</a:t>
                      </a:r>
                      <a:endParaRPr lang="es-SV" dirty="0">
                        <a:solidFill>
                          <a:schemeClr val="tx1"/>
                        </a:solidFill>
                        <a:latin typeface="Times New Roman" pitchFamily="18" charset="0"/>
                        <a:cs typeface="Times New Roman" pitchFamily="18" charset="0"/>
                      </a:endParaRPr>
                    </a:p>
                  </a:txBody>
                  <a:tcPr/>
                </a:tc>
                <a:tc>
                  <a:txBody>
                    <a:bodyPr/>
                    <a:lstStyle/>
                    <a:p>
                      <a:pPr algn="ctr"/>
                      <a:r>
                        <a:rPr lang="es-SV" dirty="0" smtClean="0">
                          <a:solidFill>
                            <a:schemeClr val="tx1"/>
                          </a:solidFill>
                          <a:latin typeface="Times New Roman" pitchFamily="18" charset="0"/>
                          <a:cs typeface="Times New Roman" pitchFamily="18" charset="0"/>
                        </a:rPr>
                        <a:t>2.10 m</a:t>
                      </a:r>
                      <a:endParaRPr lang="es-SV" dirty="0">
                        <a:solidFill>
                          <a:schemeClr val="tx1"/>
                        </a:solidFill>
                        <a:latin typeface="Times New Roman" pitchFamily="18" charset="0"/>
                        <a:cs typeface="Times New Roman" pitchFamily="18" charset="0"/>
                      </a:endParaRPr>
                    </a:p>
                  </a:txBody>
                  <a:tcPr/>
                </a:tc>
                <a:tc>
                  <a:txBody>
                    <a:bodyPr/>
                    <a:lstStyle/>
                    <a:p>
                      <a:pPr algn="ctr"/>
                      <a:r>
                        <a:rPr lang="es-SV" dirty="0" smtClean="0">
                          <a:solidFill>
                            <a:schemeClr val="tx1"/>
                          </a:solidFill>
                          <a:latin typeface="Times New Roman" pitchFamily="18" charset="0"/>
                          <a:cs typeface="Times New Roman" pitchFamily="18" charset="0"/>
                        </a:rPr>
                        <a:t>0.30 m</a:t>
                      </a:r>
                      <a:endParaRPr lang="es-SV" dirty="0">
                        <a:solidFill>
                          <a:schemeClr val="tx1"/>
                        </a:solidFill>
                        <a:latin typeface="Times New Roman" pitchFamily="18" charset="0"/>
                        <a:cs typeface="Times New Roman" pitchFamily="18" charset="0"/>
                      </a:endParaRPr>
                    </a:p>
                  </a:txBody>
                  <a:tcPr/>
                </a:tc>
              </a:tr>
              <a:tr h="370840">
                <a:tc>
                  <a:txBody>
                    <a:bodyPr/>
                    <a:lstStyle/>
                    <a:p>
                      <a:pPr algn="ctr"/>
                      <a:r>
                        <a:rPr lang="es-SV" b="1" dirty="0" smtClean="0">
                          <a:solidFill>
                            <a:schemeClr val="tx1"/>
                          </a:solidFill>
                          <a:latin typeface="Times New Roman" pitchFamily="18" charset="0"/>
                          <a:cs typeface="Times New Roman" pitchFamily="18" charset="0"/>
                        </a:rPr>
                        <a:t>Peso Promedio </a:t>
                      </a:r>
                      <a:r>
                        <a:rPr lang="es-SV" b="1" dirty="0" smtClean="0">
                          <a:solidFill>
                            <a:schemeClr val="tx1"/>
                          </a:solidFill>
                          <a:latin typeface="Times New Roman" pitchFamily="18" charset="0"/>
                          <a:cs typeface="Times New Roman" pitchFamily="18" charset="0"/>
                        </a:rPr>
                        <a:t>/m2</a:t>
                      </a:r>
                      <a:endParaRPr lang="es-SV" b="1" dirty="0">
                        <a:solidFill>
                          <a:schemeClr val="tx1"/>
                        </a:solidFill>
                        <a:latin typeface="Times New Roman" pitchFamily="18" charset="0"/>
                        <a:cs typeface="Times New Roman" pitchFamily="18" charset="0"/>
                      </a:endParaRPr>
                    </a:p>
                  </a:txBody>
                  <a:tcPr/>
                </a:tc>
                <a:tc>
                  <a:txBody>
                    <a:bodyPr/>
                    <a:lstStyle/>
                    <a:p>
                      <a:pPr algn="ctr"/>
                      <a:r>
                        <a:rPr lang="es-SV" dirty="0" smtClean="0">
                          <a:solidFill>
                            <a:schemeClr val="tx1"/>
                          </a:solidFill>
                          <a:latin typeface="Times New Roman" pitchFamily="18" charset="0"/>
                          <a:cs typeface="Times New Roman" pitchFamily="18" charset="0"/>
                        </a:rPr>
                        <a:t>33 </a:t>
                      </a:r>
                      <a:r>
                        <a:rPr lang="es-SV" dirty="0" smtClean="0">
                          <a:solidFill>
                            <a:schemeClr val="tx1"/>
                          </a:solidFill>
                          <a:latin typeface="Times New Roman" pitchFamily="18" charset="0"/>
                          <a:cs typeface="Times New Roman" pitchFamily="18" charset="0"/>
                        </a:rPr>
                        <a:t>lb</a:t>
                      </a:r>
                      <a:endParaRPr lang="es-SV" dirty="0">
                        <a:solidFill>
                          <a:schemeClr val="tx1"/>
                        </a:solidFill>
                        <a:latin typeface="Times New Roman" pitchFamily="18" charset="0"/>
                        <a:cs typeface="Times New Roman" pitchFamily="18" charset="0"/>
                      </a:endParaRPr>
                    </a:p>
                  </a:txBody>
                  <a:tcPr/>
                </a:tc>
                <a:tc>
                  <a:txBody>
                    <a:bodyPr/>
                    <a:lstStyle/>
                    <a:p>
                      <a:pPr algn="ctr"/>
                      <a:r>
                        <a:rPr lang="es-SV" dirty="0" smtClean="0">
                          <a:solidFill>
                            <a:schemeClr val="tx1"/>
                          </a:solidFill>
                          <a:latin typeface="Times New Roman" pitchFamily="18" charset="0"/>
                          <a:cs typeface="Times New Roman" pitchFamily="18" charset="0"/>
                        </a:rPr>
                        <a:t>28 </a:t>
                      </a:r>
                      <a:r>
                        <a:rPr lang="es-SV" dirty="0" smtClean="0">
                          <a:solidFill>
                            <a:schemeClr val="tx1"/>
                          </a:solidFill>
                          <a:latin typeface="Times New Roman" pitchFamily="18" charset="0"/>
                          <a:cs typeface="Times New Roman" pitchFamily="18" charset="0"/>
                        </a:rPr>
                        <a:t>lb</a:t>
                      </a:r>
                      <a:endParaRPr lang="es-SV" dirty="0">
                        <a:solidFill>
                          <a:schemeClr val="tx1"/>
                        </a:solidFill>
                        <a:latin typeface="Times New Roman" pitchFamily="18" charset="0"/>
                        <a:cs typeface="Times New Roman" pitchFamily="18" charset="0"/>
                      </a:endParaRPr>
                    </a:p>
                  </a:txBody>
                  <a:tcPr/>
                </a:tc>
                <a:tc>
                  <a:txBody>
                    <a:bodyPr/>
                    <a:lstStyle/>
                    <a:p>
                      <a:pPr algn="ctr"/>
                      <a:r>
                        <a:rPr lang="es-SV" dirty="0" smtClean="0">
                          <a:solidFill>
                            <a:schemeClr val="tx1"/>
                          </a:solidFill>
                          <a:latin typeface="Times New Roman" pitchFamily="18" charset="0"/>
                          <a:cs typeface="Times New Roman" pitchFamily="18" charset="0"/>
                        </a:rPr>
                        <a:t>5 </a:t>
                      </a:r>
                      <a:r>
                        <a:rPr lang="es-SV" dirty="0" smtClean="0">
                          <a:solidFill>
                            <a:schemeClr val="tx1"/>
                          </a:solidFill>
                          <a:latin typeface="Times New Roman" pitchFamily="18" charset="0"/>
                          <a:cs typeface="Times New Roman" pitchFamily="18" charset="0"/>
                        </a:rPr>
                        <a:t>lb</a:t>
                      </a:r>
                      <a:endParaRPr lang="es-SV" dirty="0">
                        <a:solidFill>
                          <a:schemeClr val="tx1"/>
                        </a:solidFill>
                        <a:latin typeface="Times New Roman" pitchFamily="18" charset="0"/>
                        <a:cs typeface="Times New Roman" pitchFamily="18" charset="0"/>
                      </a:endParaRPr>
                    </a:p>
                  </a:txBody>
                  <a:tcPr/>
                </a:tc>
              </a:tr>
              <a:tr h="370840">
                <a:tc>
                  <a:txBody>
                    <a:bodyPr/>
                    <a:lstStyle/>
                    <a:p>
                      <a:pPr algn="ctr"/>
                      <a:r>
                        <a:rPr lang="es-SV" b="1" dirty="0" smtClean="0">
                          <a:solidFill>
                            <a:schemeClr val="tx1"/>
                          </a:solidFill>
                          <a:latin typeface="Times New Roman" pitchFamily="18" charset="0"/>
                          <a:cs typeface="Times New Roman" pitchFamily="18" charset="0"/>
                        </a:rPr>
                        <a:t>Rendimiento/mz</a:t>
                      </a:r>
                      <a:endParaRPr lang="es-SV" b="1" dirty="0">
                        <a:solidFill>
                          <a:schemeClr val="tx1"/>
                        </a:solidFill>
                        <a:latin typeface="Times New Roman" pitchFamily="18" charset="0"/>
                        <a:cs typeface="Times New Roman" pitchFamily="18" charset="0"/>
                      </a:endParaRPr>
                    </a:p>
                  </a:txBody>
                  <a:tcPr/>
                </a:tc>
                <a:tc>
                  <a:txBody>
                    <a:bodyPr/>
                    <a:lstStyle/>
                    <a:p>
                      <a:pPr algn="ctr"/>
                      <a:r>
                        <a:rPr lang="es-SV" dirty="0" smtClean="0">
                          <a:solidFill>
                            <a:schemeClr val="tx1"/>
                          </a:solidFill>
                          <a:latin typeface="Times New Roman" pitchFamily="18" charset="0"/>
                          <a:cs typeface="Times New Roman" pitchFamily="18" charset="0"/>
                        </a:rPr>
                        <a:t>115.5 </a:t>
                      </a:r>
                      <a:r>
                        <a:rPr lang="es-SV" dirty="0" smtClean="0">
                          <a:solidFill>
                            <a:schemeClr val="tx1"/>
                          </a:solidFill>
                          <a:latin typeface="Times New Roman" pitchFamily="18" charset="0"/>
                          <a:cs typeface="Times New Roman" pitchFamily="18" charset="0"/>
                        </a:rPr>
                        <a:t>ton</a:t>
                      </a:r>
                      <a:endParaRPr lang="es-SV" dirty="0">
                        <a:solidFill>
                          <a:schemeClr val="tx1"/>
                        </a:solidFill>
                        <a:latin typeface="Times New Roman" pitchFamily="18" charset="0"/>
                        <a:cs typeface="Times New Roman" pitchFamily="18" charset="0"/>
                      </a:endParaRPr>
                    </a:p>
                  </a:txBody>
                  <a:tcPr/>
                </a:tc>
                <a:tc>
                  <a:txBody>
                    <a:bodyPr/>
                    <a:lstStyle/>
                    <a:p>
                      <a:pPr algn="ctr"/>
                      <a:r>
                        <a:rPr lang="es-SV" dirty="0" smtClean="0">
                          <a:solidFill>
                            <a:schemeClr val="tx1"/>
                          </a:solidFill>
                          <a:latin typeface="Times New Roman" pitchFamily="18" charset="0"/>
                          <a:cs typeface="Times New Roman" pitchFamily="18" charset="0"/>
                        </a:rPr>
                        <a:t>98 ton</a:t>
                      </a:r>
                      <a:endParaRPr lang="es-SV" dirty="0">
                        <a:solidFill>
                          <a:schemeClr val="tx1"/>
                        </a:solidFill>
                        <a:latin typeface="Times New Roman" pitchFamily="18" charset="0"/>
                        <a:cs typeface="Times New Roman" pitchFamily="18" charset="0"/>
                      </a:endParaRPr>
                    </a:p>
                  </a:txBody>
                  <a:tcPr/>
                </a:tc>
                <a:tc>
                  <a:txBody>
                    <a:bodyPr/>
                    <a:lstStyle/>
                    <a:p>
                      <a:pPr algn="ctr"/>
                      <a:r>
                        <a:rPr lang="es-SV" dirty="0" smtClean="0">
                          <a:solidFill>
                            <a:schemeClr val="tx1"/>
                          </a:solidFill>
                          <a:latin typeface="Times New Roman" pitchFamily="18" charset="0"/>
                          <a:cs typeface="Times New Roman" pitchFamily="18" charset="0"/>
                        </a:rPr>
                        <a:t>17.5 </a:t>
                      </a:r>
                      <a:r>
                        <a:rPr lang="es-SV" dirty="0" smtClean="0">
                          <a:solidFill>
                            <a:schemeClr val="tx1"/>
                          </a:solidFill>
                          <a:latin typeface="Times New Roman" pitchFamily="18" charset="0"/>
                          <a:cs typeface="Times New Roman" pitchFamily="18" charset="0"/>
                        </a:rPr>
                        <a:t>ton</a:t>
                      </a:r>
                      <a:endParaRPr lang="es-SV" dirty="0">
                        <a:solidFill>
                          <a:schemeClr val="tx1"/>
                        </a:solidFill>
                        <a:latin typeface="Times New Roman" pitchFamily="18" charset="0"/>
                        <a:cs typeface="Times New Roman" pitchFamily="18" charset="0"/>
                      </a:endParaRPr>
                    </a:p>
                  </a:txBody>
                  <a:tcPr/>
                </a:tc>
              </a:tr>
              <a:tr h="370840">
                <a:tc>
                  <a:txBody>
                    <a:bodyPr/>
                    <a:lstStyle/>
                    <a:p>
                      <a:pPr algn="ctr"/>
                      <a:r>
                        <a:rPr lang="es-SV" b="1" dirty="0" smtClean="0">
                          <a:solidFill>
                            <a:schemeClr val="tx1"/>
                          </a:solidFill>
                          <a:latin typeface="Times New Roman" pitchFamily="18" charset="0"/>
                          <a:cs typeface="Times New Roman" pitchFamily="18" charset="0"/>
                        </a:rPr>
                        <a:t>Rendimiento/ha</a:t>
                      </a:r>
                      <a:endParaRPr lang="es-SV" b="1" dirty="0">
                        <a:solidFill>
                          <a:schemeClr val="tx1"/>
                        </a:solidFill>
                        <a:latin typeface="Times New Roman" pitchFamily="18" charset="0"/>
                        <a:cs typeface="Times New Roman" pitchFamily="18" charset="0"/>
                      </a:endParaRPr>
                    </a:p>
                  </a:txBody>
                  <a:tcPr/>
                </a:tc>
                <a:tc>
                  <a:txBody>
                    <a:bodyPr/>
                    <a:lstStyle/>
                    <a:p>
                      <a:pPr algn="ctr"/>
                      <a:r>
                        <a:rPr lang="es-SV" dirty="0" smtClean="0">
                          <a:solidFill>
                            <a:schemeClr val="tx1"/>
                          </a:solidFill>
                          <a:latin typeface="Times New Roman" pitchFamily="18" charset="0"/>
                          <a:cs typeface="Times New Roman" pitchFamily="18" charset="0"/>
                        </a:rPr>
                        <a:t>164.9 </a:t>
                      </a:r>
                      <a:r>
                        <a:rPr lang="es-SV" dirty="0" smtClean="0">
                          <a:solidFill>
                            <a:schemeClr val="tx1"/>
                          </a:solidFill>
                          <a:latin typeface="Times New Roman" pitchFamily="18" charset="0"/>
                          <a:cs typeface="Times New Roman" pitchFamily="18" charset="0"/>
                        </a:rPr>
                        <a:t>ton</a:t>
                      </a:r>
                      <a:endParaRPr lang="es-SV" dirty="0">
                        <a:solidFill>
                          <a:schemeClr val="tx1"/>
                        </a:solidFill>
                        <a:latin typeface="Times New Roman" pitchFamily="18" charset="0"/>
                        <a:cs typeface="Times New Roman" pitchFamily="18" charset="0"/>
                      </a:endParaRPr>
                    </a:p>
                  </a:txBody>
                  <a:tcPr/>
                </a:tc>
                <a:tc>
                  <a:txBody>
                    <a:bodyPr/>
                    <a:lstStyle/>
                    <a:p>
                      <a:pPr algn="ctr"/>
                      <a:r>
                        <a:rPr lang="es-SV" dirty="0" smtClean="0">
                          <a:solidFill>
                            <a:schemeClr val="tx1"/>
                          </a:solidFill>
                          <a:latin typeface="Times New Roman" pitchFamily="18" charset="0"/>
                          <a:cs typeface="Times New Roman" pitchFamily="18" charset="0"/>
                        </a:rPr>
                        <a:t>139.9 </a:t>
                      </a:r>
                      <a:r>
                        <a:rPr lang="es-SV" dirty="0" smtClean="0">
                          <a:solidFill>
                            <a:schemeClr val="tx1"/>
                          </a:solidFill>
                          <a:latin typeface="Times New Roman" pitchFamily="18" charset="0"/>
                          <a:cs typeface="Times New Roman" pitchFamily="18" charset="0"/>
                        </a:rPr>
                        <a:t>ton</a:t>
                      </a:r>
                      <a:endParaRPr lang="es-SV" dirty="0">
                        <a:solidFill>
                          <a:schemeClr val="tx1"/>
                        </a:solidFill>
                        <a:latin typeface="Times New Roman" pitchFamily="18" charset="0"/>
                        <a:cs typeface="Times New Roman" pitchFamily="18" charset="0"/>
                      </a:endParaRPr>
                    </a:p>
                  </a:txBody>
                  <a:tcPr/>
                </a:tc>
                <a:tc>
                  <a:txBody>
                    <a:bodyPr/>
                    <a:lstStyle/>
                    <a:p>
                      <a:pPr algn="ctr"/>
                      <a:r>
                        <a:rPr lang="es-SV" dirty="0" smtClean="0">
                          <a:solidFill>
                            <a:schemeClr val="tx1"/>
                          </a:solidFill>
                          <a:latin typeface="Times New Roman" pitchFamily="18" charset="0"/>
                          <a:cs typeface="Times New Roman" pitchFamily="18" charset="0"/>
                        </a:rPr>
                        <a:t>25 </a:t>
                      </a:r>
                      <a:r>
                        <a:rPr lang="es-SV" dirty="0" smtClean="0">
                          <a:solidFill>
                            <a:schemeClr val="tx1"/>
                          </a:solidFill>
                          <a:latin typeface="Times New Roman" pitchFamily="18" charset="0"/>
                          <a:cs typeface="Times New Roman" pitchFamily="18" charset="0"/>
                        </a:rPr>
                        <a:t>ton</a:t>
                      </a:r>
                      <a:endParaRPr lang="es-SV" dirty="0">
                        <a:solidFill>
                          <a:schemeClr val="tx1"/>
                        </a:solidFill>
                        <a:latin typeface="Times New Roman" pitchFamily="18" charset="0"/>
                        <a:cs typeface="Times New Roman" pitchFamily="18" charset="0"/>
                      </a:endParaRPr>
                    </a:p>
                  </a:txBody>
                  <a:tcPr/>
                </a:tc>
              </a:tr>
              <a:tr h="370840">
                <a:tc>
                  <a:txBody>
                    <a:bodyPr/>
                    <a:lstStyle/>
                    <a:p>
                      <a:pPr algn="ctr"/>
                      <a:r>
                        <a:rPr lang="es-SV" b="1" dirty="0" smtClean="0">
                          <a:solidFill>
                            <a:schemeClr val="tx1"/>
                          </a:solidFill>
                          <a:latin typeface="Times New Roman" pitchFamily="18" charset="0"/>
                          <a:cs typeface="Times New Roman" pitchFamily="18" charset="0"/>
                        </a:rPr>
                        <a:t>Inversión en Metalosate/mz</a:t>
                      </a:r>
                      <a:endParaRPr lang="es-SV" b="1" dirty="0">
                        <a:solidFill>
                          <a:schemeClr val="tx1"/>
                        </a:solidFill>
                        <a:latin typeface="Times New Roman" pitchFamily="18" charset="0"/>
                        <a:cs typeface="Times New Roman" pitchFamily="18" charset="0"/>
                      </a:endParaRPr>
                    </a:p>
                  </a:txBody>
                  <a:tcPr/>
                </a:tc>
                <a:tc>
                  <a:txBody>
                    <a:bodyPr/>
                    <a:lstStyle/>
                    <a:p>
                      <a:pPr algn="ctr"/>
                      <a:r>
                        <a:rPr lang="es-SV" dirty="0" smtClean="0">
                          <a:solidFill>
                            <a:schemeClr val="tx1"/>
                          </a:solidFill>
                          <a:latin typeface="Times New Roman" pitchFamily="18" charset="0"/>
                          <a:cs typeface="Times New Roman" pitchFamily="18" charset="0"/>
                        </a:rPr>
                        <a:t>$33.00</a:t>
                      </a:r>
                      <a:endParaRPr lang="es-SV" dirty="0">
                        <a:solidFill>
                          <a:schemeClr val="tx1"/>
                        </a:solidFill>
                        <a:latin typeface="Times New Roman" pitchFamily="18" charset="0"/>
                        <a:cs typeface="Times New Roman" pitchFamily="18" charset="0"/>
                      </a:endParaRPr>
                    </a:p>
                  </a:txBody>
                  <a:tcPr/>
                </a:tc>
                <a:tc>
                  <a:txBody>
                    <a:bodyPr/>
                    <a:lstStyle/>
                    <a:p>
                      <a:pPr algn="ctr"/>
                      <a:r>
                        <a:rPr lang="es-SV" dirty="0" smtClean="0">
                          <a:solidFill>
                            <a:schemeClr val="tx1"/>
                          </a:solidFill>
                          <a:latin typeface="Times New Roman" pitchFamily="18" charset="0"/>
                          <a:cs typeface="Times New Roman" pitchFamily="18" charset="0"/>
                        </a:rPr>
                        <a:t>----------</a:t>
                      </a:r>
                      <a:endParaRPr lang="es-SV" dirty="0">
                        <a:solidFill>
                          <a:schemeClr val="tx1"/>
                        </a:solidFill>
                        <a:latin typeface="Times New Roman" pitchFamily="18" charset="0"/>
                        <a:cs typeface="Times New Roman" pitchFamily="18" charset="0"/>
                      </a:endParaRPr>
                    </a:p>
                  </a:txBody>
                  <a:tcPr/>
                </a:tc>
                <a:tc>
                  <a:txBody>
                    <a:bodyPr/>
                    <a:lstStyle/>
                    <a:p>
                      <a:pPr algn="ctr"/>
                      <a:r>
                        <a:rPr lang="es-SV" dirty="0" smtClean="0">
                          <a:solidFill>
                            <a:schemeClr val="tx1"/>
                          </a:solidFill>
                          <a:latin typeface="Times New Roman" pitchFamily="18" charset="0"/>
                          <a:cs typeface="Times New Roman" pitchFamily="18" charset="0"/>
                        </a:rPr>
                        <a:t>-----------</a:t>
                      </a:r>
                      <a:endParaRPr lang="es-SV" dirty="0">
                        <a:solidFill>
                          <a:schemeClr val="tx1"/>
                        </a:solidFill>
                        <a:latin typeface="Times New Roman" pitchFamily="18" charset="0"/>
                        <a:cs typeface="Times New Roman" pitchFamily="18" charset="0"/>
                      </a:endParaRPr>
                    </a:p>
                  </a:txBody>
                  <a:tcPr/>
                </a:tc>
              </a:tr>
            </a:tbl>
          </a:graphicData>
        </a:graphic>
      </p:graphicFrame>
      <p:sp>
        <p:nvSpPr>
          <p:cNvPr id="5" name="4 CuadroTexto"/>
          <p:cNvSpPr txBox="1"/>
          <p:nvPr/>
        </p:nvSpPr>
        <p:spPr>
          <a:xfrm>
            <a:off x="827584" y="4365104"/>
            <a:ext cx="7560840" cy="923330"/>
          </a:xfrm>
          <a:prstGeom prst="rect">
            <a:avLst/>
          </a:prstGeom>
          <a:noFill/>
        </p:spPr>
        <p:txBody>
          <a:bodyPr wrap="square" rtlCol="0">
            <a:spAutoFit/>
          </a:bodyPr>
          <a:lstStyle/>
          <a:p>
            <a:r>
              <a:rPr lang="es-SV" b="1" dirty="0" smtClean="0">
                <a:latin typeface="Times New Roman" pitchFamily="18" charset="0"/>
                <a:cs typeface="Times New Roman" pitchFamily="18" charset="0"/>
              </a:rPr>
              <a:t>Los parámetros son promedios de 6 muestras al azar del ensayo y del testigo, excepto la inversión en Metalosate pues esta corresponde únicamente al ensayo.</a:t>
            </a:r>
            <a:endParaRPr lang="es-SV" b="1"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300" y="6056899"/>
            <a:ext cx="23042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785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DCIM\102MSDCF\DSC000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836712"/>
            <a:ext cx="6444208" cy="483315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115616" y="5669868"/>
            <a:ext cx="7272808" cy="646331"/>
          </a:xfrm>
          <a:prstGeom prst="rect">
            <a:avLst/>
          </a:prstGeom>
          <a:noFill/>
        </p:spPr>
        <p:txBody>
          <a:bodyPr wrap="square" rtlCol="0">
            <a:spAutoFit/>
          </a:bodyPr>
          <a:lstStyle/>
          <a:p>
            <a:r>
              <a:rPr lang="es-SV" b="1" dirty="0" smtClean="0">
                <a:latin typeface="Times New Roman" pitchFamily="18" charset="0"/>
                <a:cs typeface="Times New Roman" pitchFamily="18" charset="0"/>
              </a:rPr>
              <a:t>Parámetros comparativos entre ensayo y testigo, analizados por El CENTA. </a:t>
            </a:r>
            <a:endParaRPr lang="es-SV" b="1"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300" y="6056899"/>
            <a:ext cx="23042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117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8570" y="980728"/>
            <a:ext cx="8399893" cy="6001643"/>
          </a:xfrm>
          <a:prstGeom prst="rect">
            <a:avLst/>
          </a:prstGeom>
        </p:spPr>
        <p:txBody>
          <a:bodyPr wrap="square">
            <a:spAutoFit/>
          </a:bodyPr>
          <a:lstStyle/>
          <a:p>
            <a:pPr algn="just" fontAlgn="auto">
              <a:spcAft>
                <a:spcPts val="0"/>
              </a:spcAft>
              <a:buFont typeface="Arial" pitchFamily="34" charset="0"/>
              <a:buChar char="•"/>
              <a:defRPr/>
            </a:pPr>
            <a:r>
              <a:rPr lang="es-SV" sz="2400" b="1" dirty="0" smtClean="0">
                <a:latin typeface="Times New Roman" pitchFamily="18" charset="0"/>
                <a:cs typeface="Times New Roman" pitchFamily="18" charset="0"/>
              </a:rPr>
              <a:t>Productor: </a:t>
            </a:r>
            <a:r>
              <a:rPr lang="es-SV" sz="2400" dirty="0" smtClean="0">
                <a:latin typeface="Times New Roman" pitchFamily="18" charset="0"/>
                <a:cs typeface="Times New Roman" pitchFamily="18" charset="0"/>
              </a:rPr>
              <a:t>VELESA.</a:t>
            </a:r>
            <a:endParaRPr lang="es-SV" sz="2400" dirty="0">
              <a:latin typeface="Times New Roman" pitchFamily="18" charset="0"/>
              <a:cs typeface="Times New Roman" pitchFamily="18" charset="0"/>
            </a:endParaRPr>
          </a:p>
          <a:p>
            <a:pPr algn="just" fontAlgn="auto">
              <a:spcAft>
                <a:spcPts val="0"/>
              </a:spcAft>
              <a:buFont typeface="Arial" pitchFamily="34" charset="0"/>
              <a:buChar char="•"/>
              <a:defRPr/>
            </a:pPr>
            <a:endParaRPr lang="es-SV" sz="2400" b="1" dirty="0" smtClean="0">
              <a:latin typeface="Times New Roman" pitchFamily="18" charset="0"/>
              <a:cs typeface="Times New Roman" pitchFamily="18" charset="0"/>
            </a:endParaRPr>
          </a:p>
          <a:p>
            <a:pPr algn="just" fontAlgn="auto">
              <a:spcAft>
                <a:spcPts val="0"/>
              </a:spcAft>
              <a:buFont typeface="Arial" pitchFamily="34" charset="0"/>
              <a:buChar char="•"/>
              <a:defRPr/>
            </a:pPr>
            <a:r>
              <a:rPr lang="es-SV" sz="2400" b="1" dirty="0" smtClean="0">
                <a:latin typeface="Times New Roman" pitchFamily="18" charset="0"/>
                <a:cs typeface="Times New Roman" pitchFamily="18" charset="0"/>
              </a:rPr>
              <a:t>Ubicación</a:t>
            </a:r>
            <a:r>
              <a:rPr lang="es-SV" sz="2400" b="1" dirty="0">
                <a:latin typeface="Times New Roman" pitchFamily="18" charset="0"/>
                <a:cs typeface="Times New Roman" pitchFamily="18" charset="0"/>
              </a:rPr>
              <a:t>:</a:t>
            </a:r>
            <a:r>
              <a:rPr lang="es-SV" sz="2400" dirty="0">
                <a:latin typeface="Times New Roman" pitchFamily="18" charset="0"/>
                <a:cs typeface="Times New Roman" pitchFamily="18" charset="0"/>
              </a:rPr>
              <a:t> </a:t>
            </a:r>
            <a:r>
              <a:rPr lang="es-SV" sz="2400" dirty="0" smtClean="0">
                <a:latin typeface="Times New Roman" pitchFamily="18" charset="0"/>
                <a:cs typeface="Times New Roman" pitchFamily="18" charset="0"/>
              </a:rPr>
              <a:t>Caluco, Sonsonate.</a:t>
            </a:r>
            <a:endParaRPr lang="es-SV" sz="2400" dirty="0">
              <a:latin typeface="Times New Roman" pitchFamily="18" charset="0"/>
              <a:cs typeface="Times New Roman" pitchFamily="18" charset="0"/>
            </a:endParaRPr>
          </a:p>
          <a:p>
            <a:pPr algn="just"/>
            <a:endParaRPr lang="es-SV" sz="2400" b="1" dirty="0" smtClean="0">
              <a:latin typeface="Times New Roman" pitchFamily="18" charset="0"/>
              <a:cs typeface="Times New Roman" pitchFamily="18" charset="0"/>
            </a:endParaRPr>
          </a:p>
          <a:p>
            <a:pPr algn="just">
              <a:buFont typeface="Arial" pitchFamily="34" charset="0"/>
              <a:buChar char="•"/>
            </a:pPr>
            <a:r>
              <a:rPr lang="es-SV" sz="2400" b="1" dirty="0" smtClean="0">
                <a:latin typeface="Times New Roman" pitchFamily="18" charset="0"/>
                <a:cs typeface="Times New Roman" pitchFamily="18" charset="0"/>
              </a:rPr>
              <a:t>Cultivo:</a:t>
            </a:r>
            <a:r>
              <a:rPr lang="es-SV" sz="2400" dirty="0" smtClean="0">
                <a:latin typeface="Times New Roman" pitchFamily="18" charset="0"/>
                <a:cs typeface="Times New Roman" pitchFamily="18" charset="0"/>
              </a:rPr>
              <a:t> Pasto de corte</a:t>
            </a:r>
          </a:p>
          <a:p>
            <a:pPr algn="just">
              <a:buFont typeface="Arial" pitchFamily="34" charset="0"/>
              <a:buChar char="•"/>
            </a:pPr>
            <a:endParaRPr lang="es-SV" sz="2400" dirty="0">
              <a:latin typeface="Times New Roman" pitchFamily="18" charset="0"/>
              <a:cs typeface="Times New Roman" pitchFamily="18" charset="0"/>
            </a:endParaRPr>
          </a:p>
          <a:p>
            <a:pPr algn="just">
              <a:buFont typeface="Arial" pitchFamily="34" charset="0"/>
              <a:buChar char="•"/>
            </a:pPr>
            <a:r>
              <a:rPr lang="es-SV" sz="2400" b="1" dirty="0" smtClean="0">
                <a:latin typeface="Times New Roman" pitchFamily="18" charset="0"/>
                <a:cs typeface="Times New Roman" pitchFamily="18" charset="0"/>
              </a:rPr>
              <a:t>Variedad: </a:t>
            </a:r>
            <a:r>
              <a:rPr lang="es-SV" sz="2400" dirty="0" smtClean="0">
                <a:latin typeface="Times New Roman" pitchFamily="18" charset="0"/>
                <a:cs typeface="Times New Roman" pitchFamily="18" charset="0"/>
              </a:rPr>
              <a:t>Napier</a:t>
            </a:r>
          </a:p>
          <a:p>
            <a:pPr algn="just">
              <a:buFont typeface="Arial" pitchFamily="34" charset="0"/>
              <a:buChar char="•"/>
            </a:pPr>
            <a:endParaRPr lang="es-SV" sz="2400" b="1" dirty="0">
              <a:latin typeface="Times New Roman" pitchFamily="18" charset="0"/>
              <a:cs typeface="Times New Roman" pitchFamily="18" charset="0"/>
            </a:endParaRPr>
          </a:p>
          <a:p>
            <a:pPr algn="just">
              <a:buFont typeface="Arial" pitchFamily="34" charset="0"/>
              <a:buChar char="•"/>
            </a:pPr>
            <a:r>
              <a:rPr lang="es-SV" sz="2400" b="1" dirty="0" smtClean="0">
                <a:latin typeface="Times New Roman" pitchFamily="18" charset="0"/>
                <a:cs typeface="Times New Roman" pitchFamily="18" charset="0"/>
              </a:rPr>
              <a:t>Fecha de Siembra: </a:t>
            </a:r>
            <a:r>
              <a:rPr lang="es-SV" sz="2400" dirty="0" smtClean="0">
                <a:latin typeface="Times New Roman" pitchFamily="18" charset="0"/>
                <a:cs typeface="Times New Roman" pitchFamily="18" charset="0"/>
              </a:rPr>
              <a:t>05/01/2013</a:t>
            </a:r>
            <a:endParaRPr lang="es-SV" sz="2400" b="1" dirty="0" smtClean="0">
              <a:latin typeface="Times New Roman" pitchFamily="18" charset="0"/>
              <a:cs typeface="Times New Roman" pitchFamily="18" charset="0"/>
            </a:endParaRPr>
          </a:p>
          <a:p>
            <a:pPr algn="just"/>
            <a:endParaRPr lang="es-SV" sz="2400" dirty="0" smtClean="0">
              <a:latin typeface="Times New Roman" pitchFamily="18" charset="0"/>
              <a:cs typeface="Times New Roman" pitchFamily="18" charset="0"/>
            </a:endParaRPr>
          </a:p>
          <a:p>
            <a:pPr algn="just">
              <a:buFont typeface="Arial" pitchFamily="34" charset="0"/>
              <a:buChar char="•"/>
            </a:pPr>
            <a:r>
              <a:rPr lang="es-SV" sz="2400" b="1" dirty="0" smtClean="0">
                <a:latin typeface="Times New Roman" pitchFamily="18" charset="0"/>
                <a:cs typeface="Times New Roman" pitchFamily="18" charset="0"/>
              </a:rPr>
              <a:t>Fecha de corte</a:t>
            </a:r>
            <a:r>
              <a:rPr lang="es-SV" sz="2400" dirty="0" smtClean="0">
                <a:latin typeface="Times New Roman" pitchFamily="18" charset="0"/>
                <a:cs typeface="Times New Roman" pitchFamily="18" charset="0"/>
              </a:rPr>
              <a:t>: 26/04/2013</a:t>
            </a:r>
          </a:p>
          <a:p>
            <a:pPr algn="just"/>
            <a:endParaRPr lang="es-SV" sz="2400" b="1" dirty="0">
              <a:latin typeface="Times New Roman" pitchFamily="18" charset="0"/>
              <a:cs typeface="Times New Roman" pitchFamily="18" charset="0"/>
            </a:endParaRPr>
          </a:p>
          <a:p>
            <a:pPr algn="just">
              <a:buFont typeface="Arial" pitchFamily="34" charset="0"/>
              <a:buChar char="•"/>
            </a:pPr>
            <a:r>
              <a:rPr lang="es-SV" sz="2400" b="1" dirty="0" smtClean="0">
                <a:latin typeface="Times New Roman" pitchFamily="18" charset="0"/>
                <a:cs typeface="Times New Roman" pitchFamily="18" charset="0"/>
              </a:rPr>
              <a:t>Área:  </a:t>
            </a:r>
            <a:r>
              <a:rPr lang="es-SV" sz="2400" dirty="0" smtClean="0">
                <a:latin typeface="Times New Roman" pitchFamily="18" charset="0"/>
                <a:cs typeface="Times New Roman" pitchFamily="18" charset="0"/>
              </a:rPr>
              <a:t>0.5 Manzana.</a:t>
            </a:r>
          </a:p>
          <a:p>
            <a:endParaRPr lang="es-SV" sz="2400" b="1" dirty="0">
              <a:latin typeface="Times New Roman" pitchFamily="18" charset="0"/>
              <a:cs typeface="Times New Roman" pitchFamily="18" charset="0"/>
            </a:endParaRPr>
          </a:p>
          <a:p>
            <a:endParaRPr lang="es-SV" sz="2400" b="1" dirty="0" smtClean="0">
              <a:latin typeface="+mj-lt"/>
            </a:endParaRPr>
          </a:p>
          <a:p>
            <a:endParaRPr lang="es-SV" sz="2400" i="1" dirty="0" smtClean="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4750" y="5877272"/>
            <a:ext cx="23042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339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normAutofit/>
          </a:bodyPr>
          <a:lstStyle/>
          <a:p>
            <a:pPr algn="ctr"/>
            <a:r>
              <a:rPr lang="es-SV" sz="4500" b="1" dirty="0" smtClean="0">
                <a:effectLst>
                  <a:outerShdw blurRad="38100" dist="38100" dir="2700000" algn="tl">
                    <a:srgbClr val="000000">
                      <a:alpha val="43137"/>
                    </a:srgbClr>
                  </a:outerShdw>
                </a:effectLst>
                <a:latin typeface="Times New Roman" pitchFamily="18" charset="0"/>
                <a:cs typeface="Times New Roman" pitchFamily="18" charset="0"/>
              </a:rPr>
              <a:t>CONCLUSIONES</a:t>
            </a:r>
            <a:endParaRPr lang="es-SV" sz="45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3 CuadroTexto"/>
          <p:cNvSpPr txBox="1"/>
          <p:nvPr/>
        </p:nvSpPr>
        <p:spPr>
          <a:xfrm>
            <a:off x="467544" y="1916832"/>
            <a:ext cx="8136904" cy="4247317"/>
          </a:xfrm>
          <a:prstGeom prst="rect">
            <a:avLst/>
          </a:prstGeom>
          <a:noFill/>
        </p:spPr>
        <p:txBody>
          <a:bodyPr wrap="square" rtlCol="0">
            <a:spAutoFit/>
          </a:bodyPr>
          <a:lstStyle/>
          <a:p>
            <a:pPr marL="285750" indent="-285750" algn="just">
              <a:buFont typeface="Wingdings" pitchFamily="2" charset="2"/>
              <a:buChar char="Ø"/>
            </a:pPr>
            <a:r>
              <a:rPr lang="es-SV" b="1" dirty="0" smtClean="0">
                <a:latin typeface="Times New Roman" pitchFamily="18" charset="0"/>
                <a:cs typeface="Times New Roman" pitchFamily="18" charset="0"/>
              </a:rPr>
              <a:t>En la parcela ensayo se obtuvo mayor altura de planta.</a:t>
            </a:r>
          </a:p>
          <a:p>
            <a:pPr marL="285750" indent="-285750" algn="just">
              <a:buFont typeface="Wingdings" pitchFamily="2" charset="2"/>
              <a:buChar char="Ø"/>
            </a:pPr>
            <a:endParaRPr lang="es-SV" b="1" dirty="0" smtClean="0">
              <a:latin typeface="Times New Roman" pitchFamily="18" charset="0"/>
              <a:cs typeface="Times New Roman" pitchFamily="18" charset="0"/>
            </a:endParaRPr>
          </a:p>
          <a:p>
            <a:pPr marL="285750" indent="-285750" algn="just">
              <a:buFont typeface="Wingdings" pitchFamily="2" charset="2"/>
              <a:buChar char="Ø"/>
            </a:pPr>
            <a:r>
              <a:rPr lang="es-SV" b="1" dirty="0" smtClean="0">
                <a:latin typeface="Times New Roman" pitchFamily="18" charset="0"/>
                <a:cs typeface="Times New Roman" pitchFamily="18" charset="0"/>
              </a:rPr>
              <a:t>El rendimiento de masa verde por manzana y por hectárea fue mayor en la parcela ensayo.</a:t>
            </a:r>
          </a:p>
          <a:p>
            <a:pPr marL="285750" indent="-285750" algn="just">
              <a:buFont typeface="Wingdings" pitchFamily="2" charset="2"/>
              <a:buChar char="Ø"/>
            </a:pPr>
            <a:endParaRPr lang="es-SV" b="1" dirty="0" smtClean="0">
              <a:latin typeface="Times New Roman" pitchFamily="18" charset="0"/>
              <a:cs typeface="Times New Roman" pitchFamily="18" charset="0"/>
            </a:endParaRPr>
          </a:p>
          <a:p>
            <a:pPr marL="285750" indent="-285750" algn="just">
              <a:buFont typeface="Wingdings" pitchFamily="2" charset="2"/>
              <a:buChar char="Ø"/>
            </a:pPr>
            <a:r>
              <a:rPr lang="es-SV" b="1" dirty="0" smtClean="0">
                <a:latin typeface="Times New Roman" pitchFamily="18" charset="0"/>
                <a:cs typeface="Times New Roman" pitchFamily="18" charset="0"/>
              </a:rPr>
              <a:t>Los porcentajes de Sodio, Potasio y Azufre fueron mayores en la parcela tratada con Metalosate.</a:t>
            </a:r>
          </a:p>
          <a:p>
            <a:pPr marL="285750" indent="-285750" algn="just">
              <a:buFont typeface="Wingdings" pitchFamily="2" charset="2"/>
              <a:buChar char="Ø"/>
            </a:pPr>
            <a:endParaRPr lang="es-SV" b="1" dirty="0">
              <a:latin typeface="Times New Roman" pitchFamily="18" charset="0"/>
              <a:cs typeface="Times New Roman" pitchFamily="18" charset="0"/>
            </a:endParaRPr>
          </a:p>
          <a:p>
            <a:pPr marL="285750" indent="-285750" algn="just">
              <a:buFont typeface="Wingdings" pitchFamily="2" charset="2"/>
              <a:buChar char="Ø"/>
            </a:pPr>
            <a:r>
              <a:rPr lang="es-SV" b="1" dirty="0" smtClean="0">
                <a:latin typeface="Times New Roman" pitchFamily="18" charset="0"/>
                <a:cs typeface="Times New Roman" pitchFamily="18" charset="0"/>
              </a:rPr>
              <a:t>El contenido de proteína fue semejante para ambas parcelas, pero debido al mayor rendimiento de masa verde en la parcela ensayo, obtenemos a favor de esta un mayor contenido de proteína por manzana.</a:t>
            </a:r>
          </a:p>
          <a:p>
            <a:pPr marL="285750" indent="-285750" algn="just">
              <a:buFont typeface="Wingdings" pitchFamily="2" charset="2"/>
              <a:buChar char="Ø"/>
            </a:pPr>
            <a:endParaRPr lang="es-SV" b="1" dirty="0">
              <a:latin typeface="Times New Roman" pitchFamily="18" charset="0"/>
              <a:cs typeface="Times New Roman" pitchFamily="18" charset="0"/>
            </a:endParaRPr>
          </a:p>
          <a:p>
            <a:pPr marL="285750" indent="-285750" algn="just">
              <a:buFont typeface="Wingdings" pitchFamily="2" charset="2"/>
              <a:buChar char="Ø"/>
            </a:pPr>
            <a:r>
              <a:rPr lang="es-SV" b="1" dirty="0" smtClean="0">
                <a:latin typeface="Times New Roman" pitchFamily="18" charset="0"/>
                <a:cs typeface="Times New Roman" pitchFamily="18" charset="0"/>
              </a:rPr>
              <a:t>La inversión en dos aplicaciones foliares de Metalosate en la parcela ensayo fue de $33.00/mz.</a:t>
            </a:r>
          </a:p>
          <a:p>
            <a:endParaRPr lang="es-SV"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6021288"/>
            <a:ext cx="23050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949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Grp="1" noChangeArrowheads="1" noChangeShapeType="1" noTextEdit="1"/>
          </p:cNvSpPr>
          <p:nvPr>
            <p:ph type="title"/>
          </p:nvPr>
        </p:nvSpPr>
        <p:spPr bwMode="auto">
          <a:xfrm>
            <a:off x="467544" y="1916832"/>
            <a:ext cx="8229600" cy="2088232"/>
          </a:xfrm>
          <a:prstGeom prst="rect">
            <a:avLst/>
          </a:prstGeom>
        </p:spPr>
        <p:txBody>
          <a:bodyPr wrap="none" fromWordArt="1">
            <a:prstTxWarp prst="textChevronInverted">
              <a:avLst>
                <a:gd name="adj" fmla="val 75000"/>
              </a:avLst>
            </a:prstTxWarp>
          </a:bodyPr>
          <a:lstStyle/>
          <a:p>
            <a:pPr algn="ctr"/>
            <a:r>
              <a:rPr lang="es-E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¡Muchas Gracias!</a:t>
            </a:r>
          </a:p>
        </p:txBody>
      </p:sp>
      <p:pic>
        <p:nvPicPr>
          <p:cNvPr id="5" name="Picture 2" descr="G:\Logo Coagro mas oscuro.jpg"/>
          <p:cNvPicPr>
            <a:picLocks noChangeAspect="1" noChangeArrowheads="1"/>
          </p:cNvPicPr>
          <p:nvPr/>
        </p:nvPicPr>
        <p:blipFill>
          <a:blip r:embed="rId2" cstate="print"/>
          <a:srcRect/>
          <a:stretch>
            <a:fillRect/>
          </a:stretch>
        </p:blipFill>
        <p:spPr bwMode="auto">
          <a:xfrm>
            <a:off x="2654287" y="4581125"/>
            <a:ext cx="3739769" cy="1430461"/>
          </a:xfrm>
          <a:prstGeom prst="rect">
            <a:avLst/>
          </a:prstGeom>
          <a:noFill/>
          <a:ln w="9525">
            <a:noFill/>
            <a:miter lim="800000"/>
            <a:headEnd/>
            <a:tailEnd/>
          </a:ln>
        </p:spPr>
      </p:pic>
    </p:spTree>
    <p:extLst>
      <p:ext uri="{BB962C8B-B14F-4D97-AF65-F5344CB8AC3E}">
        <p14:creationId xmlns:p14="http://schemas.microsoft.com/office/powerpoint/2010/main" val="15053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124744"/>
            <a:ext cx="8136904" cy="4893647"/>
          </a:xfrm>
          <a:prstGeom prst="rect">
            <a:avLst/>
          </a:prstGeom>
        </p:spPr>
        <p:txBody>
          <a:bodyPr wrap="square">
            <a:spAutoFit/>
          </a:bodyPr>
          <a:lstStyle/>
          <a:p>
            <a:pPr algn="just"/>
            <a:r>
              <a:rPr lang="es-SV" sz="2400" b="1" dirty="0" smtClean="0">
                <a:latin typeface="Times New Roman" pitchFamily="18" charset="0"/>
                <a:cs typeface="Times New Roman" pitchFamily="18" charset="0"/>
              </a:rPr>
              <a:t>I.	  OBJETIVO GENERAL</a:t>
            </a:r>
          </a:p>
          <a:p>
            <a:pPr algn="just"/>
            <a:r>
              <a:rPr lang="es-SV" sz="2400" b="1" dirty="0" smtClean="0">
                <a:latin typeface="Times New Roman" pitchFamily="18" charset="0"/>
                <a:cs typeface="Times New Roman" pitchFamily="18" charset="0"/>
              </a:rPr>
              <a:t> </a:t>
            </a:r>
          </a:p>
          <a:p>
            <a:pPr algn="just"/>
            <a:r>
              <a:rPr lang="es-SV" sz="2400" dirty="0" smtClean="0">
                <a:latin typeface="Times New Roman" pitchFamily="18" charset="0"/>
                <a:cs typeface="Times New Roman" pitchFamily="18" charset="0"/>
              </a:rPr>
              <a:t>Demostrar el beneficio del uso de metalosates en pasto de corte. </a:t>
            </a:r>
          </a:p>
          <a:p>
            <a:pPr algn="just"/>
            <a:endParaRPr lang="es-SV" sz="2400" dirty="0" smtClean="0">
              <a:latin typeface="Times New Roman" pitchFamily="18" charset="0"/>
              <a:cs typeface="Times New Roman" pitchFamily="18" charset="0"/>
            </a:endParaRPr>
          </a:p>
          <a:p>
            <a:pPr algn="just"/>
            <a:r>
              <a:rPr lang="es-SV" sz="2400" b="1" dirty="0" smtClean="0">
                <a:latin typeface="Times New Roman" pitchFamily="18" charset="0"/>
                <a:cs typeface="Times New Roman" pitchFamily="18" charset="0"/>
              </a:rPr>
              <a:t>II.	OBJETIVOS ESPECIFICOS</a:t>
            </a:r>
          </a:p>
          <a:p>
            <a:pPr algn="just"/>
            <a:endParaRPr lang="es-SV" sz="2400" dirty="0" smtClean="0">
              <a:latin typeface="Times New Roman" pitchFamily="18" charset="0"/>
              <a:cs typeface="Times New Roman" pitchFamily="18" charset="0"/>
            </a:endParaRPr>
          </a:p>
          <a:p>
            <a:pPr algn="just"/>
            <a:r>
              <a:rPr lang="es-SV" sz="2400" dirty="0" smtClean="0">
                <a:latin typeface="Times New Roman" pitchFamily="18" charset="0"/>
                <a:cs typeface="Times New Roman" pitchFamily="18" charset="0"/>
              </a:rPr>
              <a:t>- Evaluar incremento en el rendimiento de material para corte.</a:t>
            </a:r>
          </a:p>
          <a:p>
            <a:pPr algn="just"/>
            <a:r>
              <a:rPr lang="es-SV" sz="2400" dirty="0" smtClean="0">
                <a:latin typeface="Times New Roman" pitchFamily="18" charset="0"/>
                <a:cs typeface="Times New Roman" pitchFamily="18" charset="0"/>
              </a:rPr>
              <a:t> </a:t>
            </a:r>
          </a:p>
          <a:p>
            <a:pPr algn="just"/>
            <a:r>
              <a:rPr lang="es-SV" sz="2400" dirty="0" smtClean="0">
                <a:latin typeface="Times New Roman" pitchFamily="18" charset="0"/>
                <a:cs typeface="Times New Roman" pitchFamily="18" charset="0"/>
              </a:rPr>
              <a:t>- Determinar el aumento en el contenido nutricional (proteína, potasio, sodio y azufre).</a:t>
            </a:r>
          </a:p>
          <a:p>
            <a:pPr algn="just"/>
            <a:endParaRPr lang="es-SV" sz="2400" dirty="0" smtClean="0">
              <a:latin typeface="Times New Roman" pitchFamily="18" charset="0"/>
              <a:cs typeface="Times New Roman" pitchFamily="18" charset="0"/>
            </a:endParaRPr>
          </a:p>
          <a:p>
            <a:pPr algn="just"/>
            <a:r>
              <a:rPr lang="es-SV" sz="2400" dirty="0" smtClean="0">
                <a:latin typeface="Times New Roman" pitchFamily="18" charset="0"/>
                <a:cs typeface="Times New Roman" pitchFamily="18" charset="0"/>
              </a:rPr>
              <a:t>- Justificar el uso de Metalosate en el aumento de rendimiento y calidad del pasto de corte Napier.            .</a:t>
            </a:r>
            <a:endParaRPr lang="es-SV"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2233" y="5805264"/>
            <a:ext cx="230505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947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908720"/>
            <a:ext cx="8064896" cy="4247317"/>
          </a:xfrm>
          <a:prstGeom prst="rect">
            <a:avLst/>
          </a:prstGeom>
        </p:spPr>
        <p:txBody>
          <a:bodyPr wrap="square">
            <a:spAutoFit/>
          </a:bodyPr>
          <a:lstStyle/>
          <a:p>
            <a:pPr algn="just"/>
            <a:r>
              <a:rPr lang="es-SV" b="1" dirty="0" smtClean="0">
                <a:latin typeface="Times New Roman" pitchFamily="18" charset="0"/>
                <a:cs typeface="Times New Roman" pitchFamily="18" charset="0"/>
              </a:rPr>
              <a:t>III. CONDICIONES EXPERIMENTALES</a:t>
            </a:r>
          </a:p>
          <a:p>
            <a:pPr algn="just"/>
            <a:endParaRPr lang="es-SV" dirty="0" smtClean="0">
              <a:latin typeface="Times New Roman" pitchFamily="18" charset="0"/>
              <a:cs typeface="Times New Roman" pitchFamily="18" charset="0"/>
            </a:endParaRPr>
          </a:p>
          <a:p>
            <a:pPr algn="just"/>
            <a:r>
              <a:rPr lang="es-SV" b="1" dirty="0" smtClean="0">
                <a:latin typeface="Times New Roman" pitchFamily="18" charset="0"/>
                <a:cs typeface="Times New Roman" pitchFamily="18" charset="0"/>
              </a:rPr>
              <a:t>A. Elección del cultivo.</a:t>
            </a:r>
          </a:p>
          <a:p>
            <a:pPr algn="just"/>
            <a:r>
              <a:rPr lang="es-SV" dirty="0" smtClean="0">
                <a:latin typeface="Times New Roman" pitchFamily="18" charset="0"/>
                <a:cs typeface="Times New Roman" pitchFamily="18" charset="0"/>
              </a:rPr>
              <a:t>Se utilizará una plantación de pasto variedad Napier, con un área de media manzana.</a:t>
            </a:r>
          </a:p>
          <a:p>
            <a:pPr algn="just"/>
            <a:endParaRPr lang="es-SV" dirty="0" smtClean="0">
              <a:latin typeface="Times New Roman" pitchFamily="18" charset="0"/>
              <a:cs typeface="Times New Roman" pitchFamily="18" charset="0"/>
            </a:endParaRPr>
          </a:p>
          <a:p>
            <a:pPr algn="just"/>
            <a:r>
              <a:rPr lang="es-SV" b="1" dirty="0" smtClean="0">
                <a:latin typeface="Times New Roman" pitchFamily="18" charset="0"/>
                <a:cs typeface="Times New Roman" pitchFamily="18" charset="0"/>
              </a:rPr>
              <a:t>B. Condiciones del ensayo</a:t>
            </a:r>
          </a:p>
          <a:p>
            <a:pPr algn="just"/>
            <a:r>
              <a:rPr lang="es-SV" dirty="0" smtClean="0">
                <a:latin typeface="Times New Roman" pitchFamily="18" charset="0"/>
                <a:cs typeface="Times New Roman" pitchFamily="18" charset="0"/>
              </a:rPr>
              <a:t>El experimento se establecerá en un terreno propiedad de la empresa Velado-Salaverría, (VELESA), ubicada 1.5 </a:t>
            </a:r>
            <a:r>
              <a:rPr lang="es-SV" dirty="0" smtClean="0">
                <a:latin typeface="Times New Roman" pitchFamily="18" charset="0"/>
                <a:cs typeface="Times New Roman" pitchFamily="18" charset="0"/>
              </a:rPr>
              <a:t>kilómetros </a:t>
            </a:r>
            <a:r>
              <a:rPr lang="es-SV" dirty="0" smtClean="0">
                <a:latin typeface="Times New Roman" pitchFamily="18" charset="0"/>
                <a:cs typeface="Times New Roman" pitchFamily="18" charset="0"/>
              </a:rPr>
              <a:t>al sur del municipio de Caluco, Sonsonate, República de El Salvador. La plantación estará bajo las prácticas de manejo de la finca que consiste en la aplicación de dos fertilizaciones edáficas realizando la primera a los 20 días después del corte con sulfato de amonio en dosis de 4 qq por manzana y una segunda fertilización también con sulfato de amonio, en la misma dosis a los 20 días después de la primera. El área experimental tiene una topografía plana con una ligera pendiente. </a:t>
            </a:r>
          </a:p>
          <a:p>
            <a:endParaRPr lang="es-SV"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877272"/>
            <a:ext cx="230505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468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836712"/>
            <a:ext cx="8136904" cy="1200329"/>
          </a:xfrm>
          <a:prstGeom prst="rect">
            <a:avLst/>
          </a:prstGeom>
        </p:spPr>
        <p:txBody>
          <a:bodyPr wrap="square">
            <a:spAutoFit/>
          </a:bodyPr>
          <a:lstStyle/>
          <a:p>
            <a:pPr algn="just"/>
            <a:r>
              <a:rPr lang="es-SV" b="1" dirty="0" smtClean="0">
                <a:latin typeface="Times New Roman" pitchFamily="18" charset="0"/>
                <a:cs typeface="Times New Roman" pitchFamily="18" charset="0"/>
              </a:rPr>
              <a:t>C. Altura sobre el nivel del mar: </a:t>
            </a:r>
            <a:r>
              <a:rPr lang="es-SV" dirty="0" smtClean="0">
                <a:latin typeface="Times New Roman" pitchFamily="18" charset="0"/>
                <a:cs typeface="Times New Roman" pitchFamily="18" charset="0"/>
              </a:rPr>
              <a:t>370 msnm.</a:t>
            </a:r>
          </a:p>
          <a:p>
            <a:pPr algn="just"/>
            <a:r>
              <a:rPr lang="es-SV" dirty="0" smtClean="0">
                <a:latin typeface="Times New Roman" pitchFamily="18" charset="0"/>
                <a:cs typeface="Times New Roman" pitchFamily="18" charset="0"/>
              </a:rPr>
              <a:t>  </a:t>
            </a:r>
          </a:p>
          <a:p>
            <a:pPr algn="just"/>
            <a:r>
              <a:rPr lang="es-SV" b="1" dirty="0" smtClean="0">
                <a:latin typeface="Times New Roman" pitchFamily="18" charset="0"/>
                <a:cs typeface="Times New Roman" pitchFamily="18" charset="0"/>
              </a:rPr>
              <a:t>D. Sistema de siembra</a:t>
            </a:r>
            <a:r>
              <a:rPr lang="es-SV" dirty="0" smtClean="0">
                <a:latin typeface="Times New Roman" pitchFamily="18" charset="0"/>
                <a:cs typeface="Times New Roman" pitchFamily="18" charset="0"/>
              </a:rPr>
              <a:t>:</a:t>
            </a:r>
          </a:p>
          <a:p>
            <a:pPr algn="just"/>
            <a:r>
              <a:rPr lang="es-SV" dirty="0" smtClean="0">
                <a:latin typeface="Times New Roman" pitchFamily="18" charset="0"/>
                <a:cs typeface="Times New Roman" pitchFamily="18" charset="0"/>
              </a:rPr>
              <a:t>En surco a una distancia de 70 cm entre surco y surco</a:t>
            </a:r>
            <a:endParaRPr lang="es-SV" dirty="0">
              <a:latin typeface="Times New Roman" pitchFamily="18" charset="0"/>
              <a:cs typeface="Times New Roman" pitchFamily="18" charset="0"/>
            </a:endParaRPr>
          </a:p>
        </p:txBody>
      </p:sp>
      <p:sp>
        <p:nvSpPr>
          <p:cNvPr id="5" name="4 Rectángulo"/>
          <p:cNvSpPr/>
          <p:nvPr/>
        </p:nvSpPr>
        <p:spPr>
          <a:xfrm>
            <a:off x="335705" y="2165849"/>
            <a:ext cx="8424936" cy="4247317"/>
          </a:xfrm>
          <a:prstGeom prst="rect">
            <a:avLst/>
          </a:prstGeom>
        </p:spPr>
        <p:txBody>
          <a:bodyPr wrap="square">
            <a:spAutoFit/>
          </a:bodyPr>
          <a:lstStyle/>
          <a:p>
            <a:pPr algn="just"/>
            <a:r>
              <a:rPr lang="es-SV" b="1" dirty="0" smtClean="0">
                <a:latin typeface="Times New Roman" pitchFamily="18" charset="0"/>
                <a:cs typeface="Times New Roman" pitchFamily="18" charset="0"/>
              </a:rPr>
              <a:t>E. Diseño</a:t>
            </a:r>
            <a:r>
              <a:rPr lang="es-SV" dirty="0" smtClean="0">
                <a:latin typeface="Times New Roman" pitchFamily="18" charset="0"/>
                <a:cs typeface="Times New Roman" pitchFamily="18" charset="0"/>
              </a:rPr>
              <a:t>: Se utilizará un diseño de parcelas apareadas de un cuarto de manzana cada una (ensayo y testigo)</a:t>
            </a:r>
          </a:p>
          <a:p>
            <a:pPr algn="just"/>
            <a:endParaRPr lang="es-SV" dirty="0" smtClean="0">
              <a:latin typeface="Times New Roman" pitchFamily="18" charset="0"/>
              <a:cs typeface="Times New Roman" pitchFamily="18" charset="0"/>
            </a:endParaRPr>
          </a:p>
          <a:p>
            <a:pPr algn="just"/>
            <a:r>
              <a:rPr lang="es-SV" b="1" dirty="0" smtClean="0">
                <a:latin typeface="Times New Roman" pitchFamily="18" charset="0"/>
                <a:cs typeface="Times New Roman" pitchFamily="18" charset="0"/>
              </a:rPr>
              <a:t>IV. MATERIALES Y METODOS</a:t>
            </a:r>
          </a:p>
          <a:p>
            <a:pPr algn="just"/>
            <a:r>
              <a:rPr lang="es-SV" dirty="0" smtClean="0">
                <a:latin typeface="Times New Roman" pitchFamily="18" charset="0"/>
                <a:cs typeface="Times New Roman" pitchFamily="18" charset="0"/>
              </a:rPr>
              <a:t> </a:t>
            </a:r>
          </a:p>
          <a:p>
            <a:pPr algn="just"/>
            <a:r>
              <a:rPr lang="es-SV" b="1" dirty="0" smtClean="0">
                <a:latin typeface="Times New Roman" pitchFamily="18" charset="0"/>
                <a:cs typeface="Times New Roman" pitchFamily="18" charset="0"/>
              </a:rPr>
              <a:t>A. Número de aplicaciones e intervalo:</a:t>
            </a:r>
            <a:r>
              <a:rPr lang="es-SV" dirty="0" smtClean="0">
                <a:latin typeface="Times New Roman" pitchFamily="18" charset="0"/>
                <a:cs typeface="Times New Roman" pitchFamily="18" charset="0"/>
              </a:rPr>
              <a:t> Se realizarán dos aplicaciones de Metalosate a intervalos de 20 días. </a:t>
            </a:r>
          </a:p>
          <a:p>
            <a:pPr algn="just"/>
            <a:endParaRPr lang="es-SV" dirty="0" smtClean="0">
              <a:latin typeface="Times New Roman" pitchFamily="18" charset="0"/>
              <a:cs typeface="Times New Roman" pitchFamily="18" charset="0"/>
            </a:endParaRPr>
          </a:p>
          <a:p>
            <a:pPr algn="just"/>
            <a:r>
              <a:rPr lang="es-SV" b="1" dirty="0" smtClean="0">
                <a:latin typeface="Times New Roman" pitchFamily="18" charset="0"/>
                <a:cs typeface="Times New Roman" pitchFamily="18" charset="0"/>
              </a:rPr>
              <a:t>B. Equipo de aplicación</a:t>
            </a:r>
            <a:r>
              <a:rPr lang="es-SV" dirty="0" smtClean="0">
                <a:latin typeface="Times New Roman" pitchFamily="18" charset="0"/>
                <a:cs typeface="Times New Roman" pitchFamily="18" charset="0"/>
              </a:rPr>
              <a:t>: la aplicación se realizará con bomba de espalda manual.</a:t>
            </a:r>
          </a:p>
          <a:p>
            <a:pPr algn="just"/>
            <a:endParaRPr lang="es-SV" dirty="0" smtClean="0">
              <a:latin typeface="Times New Roman" pitchFamily="18" charset="0"/>
              <a:cs typeface="Times New Roman" pitchFamily="18" charset="0"/>
            </a:endParaRPr>
          </a:p>
          <a:p>
            <a:pPr algn="just"/>
            <a:r>
              <a:rPr lang="es-SV" b="1" dirty="0" smtClean="0">
                <a:latin typeface="Times New Roman" pitchFamily="18" charset="0"/>
                <a:cs typeface="Times New Roman" pitchFamily="18" charset="0"/>
              </a:rPr>
              <a:t>C. Volumen de aplicación: </a:t>
            </a:r>
            <a:r>
              <a:rPr lang="es-SV" dirty="0" smtClean="0">
                <a:latin typeface="Times New Roman" pitchFamily="18" charset="0"/>
                <a:cs typeface="Times New Roman" pitchFamily="18" charset="0"/>
              </a:rPr>
              <a:t>200 lts/mz, con previa calibración. </a:t>
            </a:r>
          </a:p>
          <a:p>
            <a:pPr algn="just"/>
            <a:endParaRPr lang="es-SV" dirty="0" smtClean="0">
              <a:latin typeface="Times New Roman" pitchFamily="18" charset="0"/>
              <a:cs typeface="Times New Roman" pitchFamily="18" charset="0"/>
            </a:endParaRPr>
          </a:p>
          <a:p>
            <a:pPr algn="just"/>
            <a:r>
              <a:rPr lang="es-SV" b="1" dirty="0" smtClean="0">
                <a:latin typeface="Times New Roman" pitchFamily="18" charset="0"/>
                <a:cs typeface="Times New Roman" pitchFamily="18" charset="0"/>
              </a:rPr>
              <a:t>V. PRODUCTOS A EVALUAR</a:t>
            </a:r>
          </a:p>
          <a:p>
            <a:pPr algn="just"/>
            <a:endParaRPr lang="es-SV" b="1" dirty="0" smtClean="0">
              <a:latin typeface="Times New Roman" pitchFamily="18" charset="0"/>
              <a:cs typeface="Times New Roman" pitchFamily="18" charset="0"/>
            </a:endParaRPr>
          </a:p>
          <a:p>
            <a:pPr algn="just"/>
            <a:r>
              <a:rPr lang="es-SV" dirty="0" smtClean="0">
                <a:latin typeface="Times New Roman" pitchFamily="18" charset="0"/>
                <a:cs typeface="Times New Roman" pitchFamily="18" charset="0"/>
              </a:rPr>
              <a:t>Metalosate Crop-up y Metalosate N-P-K</a:t>
            </a:r>
            <a:endParaRPr lang="es-SV"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4750" y="5877272"/>
            <a:ext cx="23042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369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40847" y="836712"/>
            <a:ext cx="7920880" cy="646331"/>
          </a:xfrm>
          <a:prstGeom prst="rect">
            <a:avLst/>
          </a:prstGeom>
        </p:spPr>
        <p:txBody>
          <a:bodyPr wrap="square">
            <a:spAutoFit/>
          </a:bodyPr>
          <a:lstStyle/>
          <a:p>
            <a:r>
              <a:rPr lang="es-SV" b="1" dirty="0" smtClean="0">
                <a:latin typeface="Times New Roman" pitchFamily="18" charset="0"/>
                <a:cs typeface="Times New Roman" pitchFamily="18" charset="0"/>
              </a:rPr>
              <a:t>VI.	Tratamientos, productos y dosis</a:t>
            </a:r>
          </a:p>
          <a:p>
            <a:endParaRPr lang="es-SV" dirty="0"/>
          </a:p>
        </p:txBody>
      </p:sp>
      <p:graphicFrame>
        <p:nvGraphicFramePr>
          <p:cNvPr id="8" name="7 Tabla"/>
          <p:cNvGraphicFramePr>
            <a:graphicFrameLocks noGrp="1"/>
          </p:cNvGraphicFramePr>
          <p:nvPr>
            <p:extLst>
              <p:ext uri="{D42A27DB-BD31-4B8C-83A1-F6EECF244321}">
                <p14:modId xmlns:p14="http://schemas.microsoft.com/office/powerpoint/2010/main" val="863006573"/>
              </p:ext>
            </p:extLst>
          </p:nvPr>
        </p:nvGraphicFramePr>
        <p:xfrm>
          <a:off x="467544" y="1268760"/>
          <a:ext cx="7920880" cy="2123440"/>
        </p:xfrm>
        <a:graphic>
          <a:graphicData uri="http://schemas.openxmlformats.org/drawingml/2006/table">
            <a:tbl>
              <a:tblPr firstRow="1" bandRow="1">
                <a:tableStyleId>{00A15C55-8517-42AA-B614-E9B94910E393}</a:tableStyleId>
              </a:tblPr>
              <a:tblGrid>
                <a:gridCol w="3367057"/>
                <a:gridCol w="2609607"/>
                <a:gridCol w="1944216"/>
              </a:tblGrid>
              <a:tr h="370840">
                <a:tc>
                  <a:txBody>
                    <a:bodyPr/>
                    <a:lstStyle/>
                    <a:p>
                      <a:pPr algn="ctr"/>
                      <a:r>
                        <a:rPr lang="es-SV" sz="1600" dirty="0" smtClean="0">
                          <a:latin typeface="Times New Roman" pitchFamily="18" charset="0"/>
                          <a:cs typeface="Times New Roman" pitchFamily="18" charset="0"/>
                        </a:rPr>
                        <a:t>APLICACION</a:t>
                      </a:r>
                      <a:endParaRPr lang="es-SV" sz="1600" dirty="0">
                        <a:latin typeface="Times New Roman" pitchFamily="18" charset="0"/>
                        <a:cs typeface="Times New Roman" pitchFamily="18" charset="0"/>
                      </a:endParaRPr>
                    </a:p>
                  </a:txBody>
                  <a:tcPr/>
                </a:tc>
                <a:tc>
                  <a:txBody>
                    <a:bodyPr/>
                    <a:lstStyle/>
                    <a:p>
                      <a:pPr algn="ctr"/>
                      <a:r>
                        <a:rPr lang="es-SV" sz="1600" dirty="0" smtClean="0">
                          <a:latin typeface="Times New Roman" pitchFamily="18" charset="0"/>
                          <a:cs typeface="Times New Roman" pitchFamily="18" charset="0"/>
                        </a:rPr>
                        <a:t>PRODUCTO</a:t>
                      </a:r>
                      <a:endParaRPr lang="es-SV" sz="1600" dirty="0">
                        <a:latin typeface="Times New Roman" pitchFamily="18" charset="0"/>
                        <a:cs typeface="Times New Roman" pitchFamily="18" charset="0"/>
                      </a:endParaRPr>
                    </a:p>
                  </a:txBody>
                  <a:tcPr/>
                </a:tc>
                <a:tc>
                  <a:txBody>
                    <a:bodyPr/>
                    <a:lstStyle/>
                    <a:p>
                      <a:pPr algn="ctr"/>
                      <a:r>
                        <a:rPr lang="es-SV" sz="1600" dirty="0" smtClean="0">
                          <a:latin typeface="Times New Roman" pitchFamily="18" charset="0"/>
                          <a:cs typeface="Times New Roman" pitchFamily="18" charset="0"/>
                        </a:rPr>
                        <a:t>DOSIS</a:t>
                      </a:r>
                      <a:endParaRPr lang="es-SV" sz="1600" dirty="0">
                        <a:latin typeface="Times New Roman" pitchFamily="18" charset="0"/>
                        <a:cs typeface="Times New Roman" pitchFamily="18" charset="0"/>
                      </a:endParaRPr>
                    </a:p>
                  </a:txBody>
                  <a:tcPr/>
                </a:tc>
              </a:tr>
              <a:tr h="370840">
                <a:tc>
                  <a:txBody>
                    <a:bodyPr/>
                    <a:lstStyle/>
                    <a:p>
                      <a:pPr algn="ctr"/>
                      <a:r>
                        <a:rPr lang="es-SV" dirty="0" smtClean="0">
                          <a:latin typeface="Times New Roman" pitchFamily="18" charset="0"/>
                          <a:cs typeface="Times New Roman" pitchFamily="18" charset="0"/>
                        </a:rPr>
                        <a:t>Primera</a:t>
                      </a:r>
                      <a:r>
                        <a:rPr lang="es-SV" baseline="0" dirty="0" smtClean="0">
                          <a:latin typeface="Times New Roman" pitchFamily="18" charset="0"/>
                          <a:cs typeface="Times New Roman" pitchFamily="18" charset="0"/>
                        </a:rPr>
                        <a:t> (Ensayo)</a:t>
                      </a:r>
                      <a:endParaRPr lang="es-SV" dirty="0">
                        <a:latin typeface="Times New Roman" pitchFamily="18" charset="0"/>
                        <a:cs typeface="Times New Roman" pitchFamily="18" charset="0"/>
                      </a:endParaRPr>
                    </a:p>
                  </a:txBody>
                  <a:tcPr/>
                </a:tc>
                <a:tc>
                  <a:txBody>
                    <a:bodyPr/>
                    <a:lstStyle/>
                    <a:p>
                      <a:pPr algn="ctr"/>
                      <a:r>
                        <a:rPr lang="es-SV" dirty="0" smtClean="0">
                          <a:latin typeface="Times New Roman" pitchFamily="18" charset="0"/>
                          <a:cs typeface="Times New Roman" pitchFamily="18" charset="0"/>
                        </a:rPr>
                        <a:t>Metalosate Crop-up</a:t>
                      </a:r>
                      <a:endParaRPr lang="es-SV" dirty="0">
                        <a:latin typeface="Times New Roman" pitchFamily="18" charset="0"/>
                        <a:cs typeface="Times New Roman" pitchFamily="18" charset="0"/>
                      </a:endParaRPr>
                    </a:p>
                  </a:txBody>
                  <a:tcPr/>
                </a:tc>
                <a:tc>
                  <a:txBody>
                    <a:bodyPr/>
                    <a:lstStyle/>
                    <a:p>
                      <a:pPr algn="ctr"/>
                      <a:r>
                        <a:rPr lang="es-SV" dirty="0" smtClean="0">
                          <a:latin typeface="Times New Roman" pitchFamily="18" charset="0"/>
                          <a:cs typeface="Times New Roman" pitchFamily="18" charset="0"/>
                        </a:rPr>
                        <a:t>750 cc/mz</a:t>
                      </a:r>
                      <a:endParaRPr lang="es-SV" dirty="0">
                        <a:latin typeface="Times New Roman" pitchFamily="18" charset="0"/>
                        <a:cs typeface="Times New Roman" pitchFamily="18" charset="0"/>
                      </a:endParaRPr>
                    </a:p>
                  </a:txBody>
                  <a:tcPr/>
                </a:tc>
              </a:tr>
              <a:tr h="370840">
                <a:tc>
                  <a:txBody>
                    <a:bodyPr/>
                    <a:lstStyle/>
                    <a:p>
                      <a:pPr algn="ctr"/>
                      <a:r>
                        <a:rPr lang="es-SV" dirty="0" smtClean="0">
                          <a:latin typeface="Times New Roman" pitchFamily="18" charset="0"/>
                          <a:cs typeface="Times New Roman" pitchFamily="18" charset="0"/>
                        </a:rPr>
                        <a:t>Segunda (Ensayo)</a:t>
                      </a:r>
                      <a:endParaRPr lang="es-SV" dirty="0">
                        <a:latin typeface="Times New Roman" pitchFamily="18" charset="0"/>
                        <a:cs typeface="Times New Roman" pitchFamily="18" charset="0"/>
                      </a:endParaRPr>
                    </a:p>
                  </a:txBody>
                  <a:tcPr/>
                </a:tc>
                <a:tc>
                  <a:txBody>
                    <a:bodyPr/>
                    <a:lstStyle/>
                    <a:p>
                      <a:pPr algn="ctr"/>
                      <a:r>
                        <a:rPr lang="es-SV" dirty="0" smtClean="0">
                          <a:latin typeface="Times New Roman" pitchFamily="18" charset="0"/>
                          <a:cs typeface="Times New Roman" pitchFamily="18" charset="0"/>
                        </a:rPr>
                        <a:t>Metalosate N-P-K</a:t>
                      </a:r>
                      <a:endParaRPr lang="es-SV" dirty="0">
                        <a:latin typeface="Times New Roman" pitchFamily="18" charset="0"/>
                        <a:cs typeface="Times New Roman" pitchFamily="18" charset="0"/>
                      </a:endParaRPr>
                    </a:p>
                  </a:txBody>
                  <a:tcPr/>
                </a:tc>
                <a:tc>
                  <a:txBody>
                    <a:bodyPr/>
                    <a:lstStyle/>
                    <a:p>
                      <a:pPr algn="ctr"/>
                      <a:r>
                        <a:rPr lang="es-SV" dirty="0" smtClean="0">
                          <a:latin typeface="Times New Roman" pitchFamily="18" charset="0"/>
                          <a:cs typeface="Times New Roman" pitchFamily="18" charset="0"/>
                        </a:rPr>
                        <a:t>750 cc/mz</a:t>
                      </a:r>
                      <a:endParaRPr lang="es-SV" dirty="0">
                        <a:latin typeface="Times New Roman" pitchFamily="18" charset="0"/>
                        <a:cs typeface="Times New Roman" pitchFamily="18" charset="0"/>
                      </a:endParaRPr>
                    </a:p>
                  </a:txBody>
                  <a:tcPr/>
                </a:tc>
              </a:tr>
              <a:tr h="370840">
                <a:tc>
                  <a:txBody>
                    <a:bodyPr/>
                    <a:lstStyle/>
                    <a:p>
                      <a:pPr algn="ctr"/>
                      <a:endParaRPr lang="es-SV" dirty="0">
                        <a:latin typeface="Times New Roman" pitchFamily="18" charset="0"/>
                        <a:cs typeface="Times New Roman" pitchFamily="18" charset="0"/>
                      </a:endParaRPr>
                    </a:p>
                  </a:txBody>
                  <a:tcPr/>
                </a:tc>
                <a:tc>
                  <a:txBody>
                    <a:bodyPr/>
                    <a:lstStyle/>
                    <a:p>
                      <a:pPr algn="ctr"/>
                      <a:endParaRPr lang="es-SV" dirty="0">
                        <a:latin typeface="Times New Roman" pitchFamily="18" charset="0"/>
                        <a:cs typeface="Times New Roman" pitchFamily="18" charset="0"/>
                      </a:endParaRPr>
                    </a:p>
                  </a:txBody>
                  <a:tcPr/>
                </a:tc>
                <a:tc>
                  <a:txBody>
                    <a:bodyPr/>
                    <a:lstStyle/>
                    <a:p>
                      <a:pPr algn="ctr"/>
                      <a:endParaRPr lang="es-SV" dirty="0">
                        <a:latin typeface="Times New Roman" pitchFamily="18" charset="0"/>
                        <a:cs typeface="Times New Roman" pitchFamily="18" charset="0"/>
                      </a:endParaRPr>
                    </a:p>
                  </a:txBody>
                  <a:tcPr/>
                </a:tc>
              </a:tr>
              <a:tr h="370840">
                <a:tc>
                  <a:txBody>
                    <a:bodyPr/>
                    <a:lstStyle/>
                    <a:p>
                      <a:pPr algn="ctr"/>
                      <a:r>
                        <a:rPr lang="es-SV" dirty="0" smtClean="0">
                          <a:latin typeface="Times New Roman" pitchFamily="18" charset="0"/>
                          <a:cs typeface="Times New Roman" pitchFamily="18" charset="0"/>
                        </a:rPr>
                        <a:t>Testigo ( Solo fertilización</a:t>
                      </a:r>
                      <a:r>
                        <a:rPr lang="es-SV" baseline="0" dirty="0" smtClean="0">
                          <a:latin typeface="Times New Roman" pitchFamily="18" charset="0"/>
                          <a:cs typeface="Times New Roman" pitchFamily="18" charset="0"/>
                        </a:rPr>
                        <a:t> edáfica)</a:t>
                      </a:r>
                      <a:endParaRPr lang="es-SV" dirty="0">
                        <a:latin typeface="Times New Roman" pitchFamily="18" charset="0"/>
                        <a:cs typeface="Times New Roman" pitchFamily="18" charset="0"/>
                      </a:endParaRPr>
                    </a:p>
                  </a:txBody>
                  <a:tcPr/>
                </a:tc>
                <a:tc>
                  <a:txBody>
                    <a:bodyPr/>
                    <a:lstStyle/>
                    <a:p>
                      <a:pPr algn="ctr"/>
                      <a:r>
                        <a:rPr lang="es-SV" dirty="0" smtClean="0">
                          <a:latin typeface="Times New Roman" pitchFamily="18" charset="0"/>
                          <a:cs typeface="Times New Roman" pitchFamily="18" charset="0"/>
                        </a:rPr>
                        <a:t>Sulfato</a:t>
                      </a:r>
                      <a:r>
                        <a:rPr lang="es-SV" baseline="0" dirty="0" smtClean="0">
                          <a:latin typeface="Times New Roman" pitchFamily="18" charset="0"/>
                          <a:cs typeface="Times New Roman" pitchFamily="18" charset="0"/>
                        </a:rPr>
                        <a:t> </a:t>
                      </a:r>
                      <a:r>
                        <a:rPr lang="es-SV" dirty="0" smtClean="0">
                          <a:latin typeface="Times New Roman" pitchFamily="18" charset="0"/>
                          <a:cs typeface="Times New Roman" pitchFamily="18" charset="0"/>
                        </a:rPr>
                        <a:t>de  Amonio </a:t>
                      </a:r>
                    </a:p>
                    <a:p>
                      <a:pPr algn="ctr"/>
                      <a:r>
                        <a:rPr lang="es-SV" dirty="0" smtClean="0">
                          <a:latin typeface="Times New Roman" pitchFamily="18" charset="0"/>
                          <a:cs typeface="Times New Roman" pitchFamily="18" charset="0"/>
                        </a:rPr>
                        <a:t>(2 aplicaciones)</a:t>
                      </a:r>
                      <a:endParaRPr lang="es-SV" dirty="0">
                        <a:latin typeface="Times New Roman" pitchFamily="18" charset="0"/>
                        <a:cs typeface="Times New Roman" pitchFamily="18" charset="0"/>
                      </a:endParaRPr>
                    </a:p>
                  </a:txBody>
                  <a:tcPr/>
                </a:tc>
                <a:tc>
                  <a:txBody>
                    <a:bodyPr/>
                    <a:lstStyle/>
                    <a:p>
                      <a:pPr algn="ctr"/>
                      <a:r>
                        <a:rPr lang="es-SV" dirty="0" smtClean="0">
                          <a:latin typeface="Times New Roman" pitchFamily="18" charset="0"/>
                          <a:cs typeface="Times New Roman" pitchFamily="18" charset="0"/>
                        </a:rPr>
                        <a:t>4qq/mz/aplicación</a:t>
                      </a:r>
                      <a:endParaRPr lang="es-SV" dirty="0">
                        <a:latin typeface="Times New Roman" pitchFamily="18" charset="0"/>
                        <a:cs typeface="Times New Roman" pitchFamily="18" charset="0"/>
                      </a:endParaRPr>
                    </a:p>
                  </a:txBody>
                  <a:tcPr/>
                </a:tc>
              </a:tr>
            </a:tbl>
          </a:graphicData>
        </a:graphic>
      </p:graphicFrame>
      <p:sp>
        <p:nvSpPr>
          <p:cNvPr id="9" name="8 Rectángulo"/>
          <p:cNvSpPr/>
          <p:nvPr/>
        </p:nvSpPr>
        <p:spPr>
          <a:xfrm>
            <a:off x="340847" y="3645024"/>
            <a:ext cx="8280920" cy="2585323"/>
          </a:xfrm>
          <a:prstGeom prst="rect">
            <a:avLst/>
          </a:prstGeom>
        </p:spPr>
        <p:txBody>
          <a:bodyPr wrap="square">
            <a:spAutoFit/>
          </a:bodyPr>
          <a:lstStyle/>
          <a:p>
            <a:r>
              <a:rPr lang="es-SV" b="1" dirty="0" smtClean="0">
                <a:latin typeface="Times New Roman" pitchFamily="18" charset="0"/>
                <a:cs typeface="Times New Roman" pitchFamily="18" charset="0"/>
              </a:rPr>
              <a:t>VII. APLICACIÓN</a:t>
            </a:r>
          </a:p>
          <a:p>
            <a:endParaRPr lang="es-SV" dirty="0" smtClean="0"/>
          </a:p>
          <a:p>
            <a:pPr algn="just"/>
            <a:r>
              <a:rPr lang="es-SV" b="1" dirty="0" smtClean="0">
                <a:latin typeface="Times New Roman" pitchFamily="18" charset="0"/>
                <a:cs typeface="Times New Roman" pitchFamily="18" charset="0"/>
              </a:rPr>
              <a:t>A. </a:t>
            </a:r>
            <a:r>
              <a:rPr lang="es-SV" dirty="0" smtClean="0">
                <a:latin typeface="Times New Roman" pitchFamily="18" charset="0"/>
                <a:cs typeface="Times New Roman" pitchFamily="18" charset="0"/>
              </a:rPr>
              <a:t>La aplicación será terrestre y dirigida al follaje del pasto, tratando de lograr una cobertura adecuada. Los productos se aplicarán en un volumen de agua suficiente para cubrir de manera uniforme el cultivo. A todos los tratamientos se les adicionará ADHERENTE STICK +, en dosis de 0.25 LT / MZ, como coadyuvante, para reducir la tensión superficial del agua y mejorar </a:t>
            </a:r>
            <a:r>
              <a:rPr lang="es-SV" dirty="0" smtClean="0">
                <a:latin typeface="Times New Roman" pitchFamily="18" charset="0"/>
                <a:cs typeface="Times New Roman" pitchFamily="18" charset="0"/>
              </a:rPr>
              <a:t>la cobertura, adherencia</a:t>
            </a:r>
            <a:r>
              <a:rPr lang="es-SV" dirty="0">
                <a:latin typeface="Times New Roman" pitchFamily="18" charset="0"/>
                <a:cs typeface="Times New Roman" pitchFamily="18" charset="0"/>
              </a:rPr>
              <a:t> </a:t>
            </a:r>
            <a:r>
              <a:rPr lang="es-SV" dirty="0" smtClean="0">
                <a:latin typeface="Times New Roman" pitchFamily="18" charset="0"/>
                <a:cs typeface="Times New Roman" pitchFamily="18" charset="0"/>
              </a:rPr>
              <a:t>y</a:t>
            </a:r>
            <a:r>
              <a:rPr lang="es-SV" dirty="0" smtClean="0">
                <a:latin typeface="Times New Roman" pitchFamily="18" charset="0"/>
                <a:cs typeface="Times New Roman" pitchFamily="18" charset="0"/>
              </a:rPr>
              <a:t> penetración al </a:t>
            </a:r>
            <a:r>
              <a:rPr lang="es-SV" dirty="0" smtClean="0">
                <a:latin typeface="Times New Roman" pitchFamily="18" charset="0"/>
                <a:cs typeface="Times New Roman" pitchFamily="18" charset="0"/>
              </a:rPr>
              <a:t>follaje. Se procurará que existan las condiciones ambientales apropiadas para realizar la aplicación.</a:t>
            </a:r>
            <a:endParaRPr lang="es-SV"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4750" y="5877272"/>
            <a:ext cx="23042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45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395" y="1484784"/>
            <a:ext cx="8424936" cy="3139321"/>
          </a:xfrm>
          <a:prstGeom prst="rect">
            <a:avLst/>
          </a:prstGeom>
        </p:spPr>
        <p:txBody>
          <a:bodyPr wrap="square">
            <a:spAutoFit/>
          </a:bodyPr>
          <a:lstStyle/>
          <a:p>
            <a:pPr algn="just"/>
            <a:r>
              <a:rPr lang="es-SV" b="1" dirty="0" smtClean="0">
                <a:latin typeface="Times New Roman" pitchFamily="18" charset="0"/>
                <a:cs typeface="Times New Roman" pitchFamily="18" charset="0"/>
              </a:rPr>
              <a:t>VIII. DATOS METEOROLÓGICOS</a:t>
            </a:r>
          </a:p>
          <a:p>
            <a:pPr algn="just"/>
            <a:endParaRPr lang="es-SV" dirty="0" smtClean="0">
              <a:latin typeface="Times New Roman" pitchFamily="18" charset="0"/>
              <a:cs typeface="Times New Roman" pitchFamily="18" charset="0"/>
            </a:endParaRPr>
          </a:p>
          <a:p>
            <a:pPr algn="just"/>
            <a:r>
              <a:rPr lang="es-SV" b="1" dirty="0" smtClean="0">
                <a:latin typeface="Times New Roman" pitchFamily="18" charset="0"/>
                <a:cs typeface="Times New Roman" pitchFamily="18" charset="0"/>
              </a:rPr>
              <a:t>A. </a:t>
            </a:r>
            <a:r>
              <a:rPr lang="es-SV" dirty="0" smtClean="0">
                <a:latin typeface="Times New Roman" pitchFamily="18" charset="0"/>
                <a:cs typeface="Times New Roman" pitchFamily="18" charset="0"/>
              </a:rPr>
              <a:t>Al momento de realizar la aplicación, se tomarán en cuenta los siguientes factores: precipitación, temperatura, humedad relativa y viento. Se indicará la hora de inicio y finalización de la aplicación. Los datos meteorológicos durante el período experimental se tomarán de la Estación Meteorológica más cercana. </a:t>
            </a:r>
          </a:p>
          <a:p>
            <a:pPr algn="just"/>
            <a:endParaRPr lang="es-SV" dirty="0" smtClean="0">
              <a:latin typeface="Times New Roman" pitchFamily="18" charset="0"/>
              <a:cs typeface="Times New Roman" pitchFamily="18" charset="0"/>
            </a:endParaRPr>
          </a:p>
          <a:p>
            <a:pPr algn="just"/>
            <a:r>
              <a:rPr lang="es-SV" b="1" dirty="0" smtClean="0">
                <a:latin typeface="Times New Roman" pitchFamily="18" charset="0"/>
                <a:cs typeface="Times New Roman" pitchFamily="18" charset="0"/>
              </a:rPr>
              <a:t>B. </a:t>
            </a:r>
            <a:r>
              <a:rPr lang="es-SV" dirty="0" smtClean="0">
                <a:latin typeface="Times New Roman" pitchFamily="18" charset="0"/>
                <a:cs typeface="Times New Roman" pitchFamily="18" charset="0"/>
              </a:rPr>
              <a:t>Se tomará en cuenta la velocidad del viento, la mojadura del cultivo, la temperatura ambiental y la proximidad de la lluvia. La aplicación se hará de acuerdo a las buenas prácticas agrícolas</a:t>
            </a:r>
          </a:p>
          <a:p>
            <a:pPr algn="just"/>
            <a:endParaRPr lang="es-SV" dirty="0" smtClean="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4750" y="5877272"/>
            <a:ext cx="23042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331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5187" y="982177"/>
            <a:ext cx="8712968" cy="1754326"/>
          </a:xfrm>
          <a:prstGeom prst="rect">
            <a:avLst/>
          </a:prstGeom>
        </p:spPr>
        <p:txBody>
          <a:bodyPr wrap="square">
            <a:spAutoFit/>
          </a:bodyPr>
          <a:lstStyle/>
          <a:p>
            <a:pPr algn="just"/>
            <a:r>
              <a:rPr lang="es-SV" b="1" dirty="0" smtClean="0">
                <a:latin typeface="Times New Roman" pitchFamily="18" charset="0"/>
                <a:cs typeface="Times New Roman" pitchFamily="18" charset="0"/>
              </a:rPr>
              <a:t>IX. MODO DE EVALUAR, CUANTIFICAR Y REGISTRAR </a:t>
            </a:r>
          </a:p>
          <a:p>
            <a:pPr algn="just"/>
            <a:endParaRPr lang="es-SV" dirty="0" smtClean="0"/>
          </a:p>
          <a:p>
            <a:pPr algn="just"/>
            <a:r>
              <a:rPr lang="es-SV" b="1" dirty="0" smtClean="0"/>
              <a:t>A</a:t>
            </a:r>
            <a:r>
              <a:rPr lang="es-SV" b="1" dirty="0" smtClean="0">
                <a:latin typeface="Times New Roman" pitchFamily="18" charset="0"/>
                <a:cs typeface="Times New Roman" pitchFamily="18" charset="0"/>
              </a:rPr>
              <a:t>.</a:t>
            </a:r>
            <a:r>
              <a:rPr lang="es-SV" dirty="0" smtClean="0">
                <a:latin typeface="Times New Roman" pitchFamily="18" charset="0"/>
                <a:cs typeface="Times New Roman" pitchFamily="18" charset="0"/>
              </a:rPr>
              <a:t> Se escogerán 6 cuadros de 1.0 </a:t>
            </a:r>
            <a:r>
              <a:rPr lang="es-SV" dirty="0" smtClean="0">
                <a:latin typeface="Times New Roman" pitchFamily="18" charset="0"/>
                <a:cs typeface="Times New Roman" pitchFamily="18" charset="0"/>
              </a:rPr>
              <a:t>metro cuadrado </a:t>
            </a:r>
            <a:r>
              <a:rPr lang="es-SV" dirty="0" smtClean="0">
                <a:latin typeface="Times New Roman" pitchFamily="18" charset="0"/>
                <a:cs typeface="Times New Roman" pitchFamily="18" charset="0"/>
              </a:rPr>
              <a:t>al azar, como unidades de muestreo. </a:t>
            </a:r>
          </a:p>
          <a:p>
            <a:pPr algn="just"/>
            <a:r>
              <a:rPr lang="es-SV" b="1" dirty="0">
                <a:latin typeface="Times New Roman" pitchFamily="18" charset="0"/>
                <a:cs typeface="Times New Roman" pitchFamily="18" charset="0"/>
              </a:rPr>
              <a:t>B</a:t>
            </a:r>
            <a:r>
              <a:rPr lang="es-SV" b="1" dirty="0" smtClean="0">
                <a:latin typeface="Times New Roman" pitchFamily="18" charset="0"/>
                <a:cs typeface="Times New Roman" pitchFamily="18" charset="0"/>
              </a:rPr>
              <a:t>.</a:t>
            </a:r>
            <a:r>
              <a:rPr lang="es-SV" dirty="0" smtClean="0">
                <a:latin typeface="Times New Roman" pitchFamily="18" charset="0"/>
                <a:cs typeface="Times New Roman" pitchFamily="18" charset="0"/>
              </a:rPr>
              <a:t> El material cortado se medirá en longitud, peso, y análisis bromatológico.</a:t>
            </a:r>
          </a:p>
          <a:p>
            <a:pPr algn="just"/>
            <a:r>
              <a:rPr lang="es-SV" b="1" dirty="0">
                <a:latin typeface="Times New Roman" pitchFamily="18" charset="0"/>
                <a:cs typeface="Times New Roman" pitchFamily="18" charset="0"/>
              </a:rPr>
              <a:t>C</a:t>
            </a:r>
            <a:r>
              <a:rPr lang="es-SV" b="1" dirty="0" smtClean="0">
                <a:latin typeface="Times New Roman" pitchFamily="18" charset="0"/>
                <a:cs typeface="Times New Roman" pitchFamily="18" charset="0"/>
              </a:rPr>
              <a:t>.</a:t>
            </a:r>
            <a:r>
              <a:rPr lang="es-SV" dirty="0" smtClean="0">
                <a:latin typeface="Times New Roman" pitchFamily="18" charset="0"/>
                <a:cs typeface="Times New Roman" pitchFamily="18" charset="0"/>
              </a:rPr>
              <a:t> La evaluación se realizará 55 días después del corte</a:t>
            </a:r>
          </a:p>
          <a:p>
            <a:endParaRPr lang="es-SV" dirty="0"/>
          </a:p>
        </p:txBody>
      </p:sp>
      <p:sp>
        <p:nvSpPr>
          <p:cNvPr id="6" name="5 Rectángulo"/>
          <p:cNvSpPr/>
          <p:nvPr/>
        </p:nvSpPr>
        <p:spPr>
          <a:xfrm>
            <a:off x="175187" y="3117783"/>
            <a:ext cx="8712968" cy="2862322"/>
          </a:xfrm>
          <a:prstGeom prst="rect">
            <a:avLst/>
          </a:prstGeom>
        </p:spPr>
        <p:txBody>
          <a:bodyPr wrap="square">
            <a:spAutoFit/>
          </a:bodyPr>
          <a:lstStyle/>
          <a:p>
            <a:pPr algn="just"/>
            <a:r>
              <a:rPr lang="es-SV" b="1" dirty="0" smtClean="0">
                <a:latin typeface="Times New Roman" pitchFamily="18" charset="0"/>
                <a:cs typeface="Times New Roman" pitchFamily="18" charset="0"/>
              </a:rPr>
              <a:t>X. PARAMETROS DE COMPARACION</a:t>
            </a:r>
          </a:p>
          <a:p>
            <a:pPr algn="just"/>
            <a:endParaRPr lang="es-SV" dirty="0" smtClean="0"/>
          </a:p>
          <a:p>
            <a:pPr algn="just"/>
            <a:r>
              <a:rPr lang="es-SV" dirty="0" smtClean="0">
                <a:latin typeface="Times New Roman" pitchFamily="18" charset="0"/>
                <a:cs typeface="Times New Roman" pitchFamily="18" charset="0"/>
              </a:rPr>
              <a:t>Para la evaluación del ensayo se calculará el promedio de los datos registrados para cada parcela (ensayo y testigo) en:</a:t>
            </a:r>
          </a:p>
          <a:p>
            <a:pPr algn="just"/>
            <a:endParaRPr lang="es-SV" dirty="0" smtClean="0"/>
          </a:p>
          <a:p>
            <a:pPr algn="just"/>
            <a:r>
              <a:rPr lang="es-SV" b="1" dirty="0" smtClean="0"/>
              <a:t>A.</a:t>
            </a:r>
            <a:r>
              <a:rPr lang="es-SV" dirty="0" smtClean="0"/>
              <a:t> </a:t>
            </a:r>
            <a:r>
              <a:rPr lang="es-SV" dirty="0" smtClean="0">
                <a:latin typeface="Times New Roman" pitchFamily="18" charset="0"/>
                <a:cs typeface="Times New Roman" pitchFamily="18" charset="0"/>
              </a:rPr>
              <a:t>Crecimiento</a:t>
            </a:r>
          </a:p>
          <a:p>
            <a:pPr algn="just"/>
            <a:r>
              <a:rPr lang="es-SV" b="1" dirty="0" smtClean="0"/>
              <a:t>B.</a:t>
            </a:r>
            <a:r>
              <a:rPr lang="es-SV" dirty="0" smtClean="0"/>
              <a:t> </a:t>
            </a:r>
            <a:r>
              <a:rPr lang="es-SV" dirty="0" smtClean="0">
                <a:latin typeface="Times New Roman" pitchFamily="18" charset="0"/>
                <a:cs typeface="Times New Roman" pitchFamily="18" charset="0"/>
              </a:rPr>
              <a:t>Peso</a:t>
            </a:r>
          </a:p>
          <a:p>
            <a:pPr algn="just"/>
            <a:r>
              <a:rPr lang="es-SV" b="1" dirty="0" smtClean="0"/>
              <a:t>C.</a:t>
            </a:r>
            <a:r>
              <a:rPr lang="es-SV" dirty="0" smtClean="0"/>
              <a:t> </a:t>
            </a:r>
            <a:r>
              <a:rPr lang="es-SV" dirty="0" smtClean="0">
                <a:latin typeface="Times New Roman" pitchFamily="18" charset="0"/>
                <a:cs typeface="Times New Roman" pitchFamily="18" charset="0"/>
              </a:rPr>
              <a:t>Contenido nutricional</a:t>
            </a:r>
          </a:p>
          <a:p>
            <a:pPr algn="just"/>
            <a:r>
              <a:rPr lang="es-SV" b="1" dirty="0" smtClean="0"/>
              <a:t>D.</a:t>
            </a:r>
            <a:r>
              <a:rPr lang="es-SV" dirty="0" smtClean="0"/>
              <a:t> </a:t>
            </a:r>
            <a:r>
              <a:rPr lang="es-SV" dirty="0" smtClean="0">
                <a:latin typeface="Times New Roman" pitchFamily="18" charset="0"/>
                <a:cs typeface="Times New Roman" pitchFamily="18" charset="0"/>
              </a:rPr>
              <a:t>Relación Beneficio/costo</a:t>
            </a:r>
          </a:p>
          <a:p>
            <a:endParaRPr lang="es-SV"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4750" y="5877272"/>
            <a:ext cx="23042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716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229200"/>
            <a:ext cx="8229600" cy="650336"/>
          </a:xfrm>
        </p:spPr>
        <p:txBody>
          <a:bodyPr>
            <a:normAutofit/>
          </a:bodyPr>
          <a:lstStyle/>
          <a:p>
            <a:pPr algn="ctr"/>
            <a:r>
              <a:rPr lang="es-SV" sz="1800" b="1" dirty="0" smtClean="0">
                <a:solidFill>
                  <a:schemeClr val="tx1"/>
                </a:solidFill>
                <a:latin typeface="Times New Roman" pitchFamily="18" charset="0"/>
                <a:cs typeface="Times New Roman" pitchFamily="18" charset="0"/>
              </a:rPr>
              <a:t>Vista panorámica de la parcela ensayo  12 días después del corte</a:t>
            </a:r>
            <a:endParaRPr lang="es-SV" sz="1800" b="1" dirty="0">
              <a:solidFill>
                <a:schemeClr val="tx1"/>
              </a:solidFill>
              <a:latin typeface="Times New Roman" pitchFamily="18" charset="0"/>
              <a:cs typeface="Times New Roman" pitchFamily="18" charset="0"/>
            </a:endParaRPr>
          </a:p>
        </p:txBody>
      </p:sp>
      <p:pic>
        <p:nvPicPr>
          <p:cNvPr id="4" name="3 Imagen" descr="F:\DCIM\100OLYMP\P509200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836712"/>
            <a:ext cx="7128792" cy="4608512"/>
          </a:xfrm>
          <a:prstGeom prst="rect">
            <a:avLst/>
          </a:prstGeom>
          <a:noFill/>
          <a:ln>
            <a:noFill/>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949758"/>
            <a:ext cx="23042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9569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284</TotalTime>
  <Words>1012</Words>
  <Application>Microsoft Office PowerPoint</Application>
  <PresentationFormat>Presentación en pantalla (4:3)</PresentationFormat>
  <Paragraphs>166</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Flujo</vt:lpstr>
      <vt:lpstr>ENSAYO DE METALOSATE EN PASTO DE CORTE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Vista panorámica de la parcela ensayo  12 días después del corte</vt:lpstr>
      <vt:lpstr>    Primera Aplicación  </vt:lpstr>
      <vt:lpstr>Presentación de PowerPoint</vt:lpstr>
      <vt:lpstr>Presentación de PowerPoint</vt:lpstr>
      <vt:lpstr>    Segunda Aplicación  </vt:lpstr>
      <vt:lpstr>Presentación de PowerPoint</vt:lpstr>
      <vt:lpstr>Presentación de PowerPoint</vt:lpstr>
      <vt:lpstr>Testigo    </vt:lpstr>
      <vt:lpstr>Muestras de pasto Napier picadas en molino de martillo, las cuales serán llevadas al laboratorio del CENTA para análisis bromatológico. </vt:lpstr>
      <vt:lpstr>PARAMETROS COMPARATIVOS ENTRE ENSAYO Y TESTIGO</vt:lpstr>
      <vt:lpstr>Presentación de PowerPoint</vt:lpstr>
      <vt:lpstr>CONCLUSIONES</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ENSAYO EN PASTO DE CORTE</dc:title>
  <dc:creator>PC1</dc:creator>
  <cp:lastModifiedBy>PC1</cp:lastModifiedBy>
  <cp:revision>40</cp:revision>
  <dcterms:created xsi:type="dcterms:W3CDTF">2013-06-17T06:16:54Z</dcterms:created>
  <dcterms:modified xsi:type="dcterms:W3CDTF">2004-01-01T08:42:17Z</dcterms:modified>
</cp:coreProperties>
</file>