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61" r:id="rId5"/>
    <p:sldId id="259" r:id="rId6"/>
    <p:sldId id="260" r:id="rId7"/>
    <p:sldId id="264" r:id="rId8"/>
    <p:sldId id="258" r:id="rId9"/>
    <p:sldId id="257" r:id="rId10"/>
    <p:sldId id="262" r:id="rId11"/>
    <p:sldId id="265" r:id="rId12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macias\Documents\ACTUALIZADO%20AL%2001.04.2013\EVERGREEN%20Y%20METALOSATOS\METALOSATOS%20SOYA%20VERANO%20QUERUBIN%202012\GRAFICOS%20SOY%20ME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cias\Documents\ACTUALIZADO%20AL%2001.04.2013\EVERGREEN%20Y%20METALOSATOS\METALOSATOS%20SOYA%20VERANO%20QUERUBIN%202012\GRAFICOS%20SOY%20M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PESO DE</a:t>
            </a:r>
            <a:r>
              <a:rPr lang="en-US" sz="2000" baseline="0"/>
              <a:t> </a:t>
            </a:r>
            <a:r>
              <a:rPr lang="en-US" sz="2000"/>
              <a:t>100 SEMILLAS</a:t>
            </a:r>
            <a:r>
              <a:rPr lang="en-US" sz="2000" baseline="0"/>
              <a:t> DE SOYA (g) EN ENSAYO DE PROGRAMAS DE FERTILIZACION FOLIAR</a:t>
            </a:r>
            <a:endParaRPr lang="en-US" sz="200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Hoja1!$N$26</c:f>
              <c:strCache>
                <c:ptCount val="1"/>
                <c:pt idx="0">
                  <c:v>g/100 sem</c:v>
                </c:pt>
              </c:strCache>
            </c:strRef>
          </c:tx>
          <c:dLbls>
            <c:dLbl>
              <c:idx val="1"/>
              <c:layout>
                <c:manualLayout>
                  <c:x val="-3.2031807837401608E-3"/>
                  <c:y val="-9.2351445972768224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2.7705433791830356E-2"/>
                </c:manualLayout>
              </c:layout>
              <c:showVal val="1"/>
            </c:dLbl>
            <c:dLbl>
              <c:idx val="3"/>
              <c:layout>
                <c:manualLayout>
                  <c:x val="-1.6015903918700767E-3"/>
                  <c:y val="-1.3852716895915218E-2"/>
                </c:manualLayout>
              </c:layout>
              <c:showVal val="1"/>
            </c:dLbl>
            <c:dLbl>
              <c:idx val="4"/>
              <c:layout>
                <c:manualLayout>
                  <c:x val="1.6015903918700767E-3"/>
                  <c:y val="-1.154393074659602E-2"/>
                </c:manualLayout>
              </c:layout>
              <c:showVal val="1"/>
            </c:dLbl>
            <c:dLbl>
              <c:idx val="5"/>
              <c:layout>
                <c:manualLayout>
                  <c:x val="-1.6015903918700767E-3"/>
                  <c:y val="-2.0779075343872806E-2"/>
                </c:manualLayout>
              </c:layout>
              <c:showVal val="1"/>
            </c:dLbl>
            <c:dLbl>
              <c:idx val="6"/>
              <c:layout>
                <c:manualLayout>
                  <c:x val="-1.6015903918700767E-3"/>
                  <c:y val="-2.7705433791830391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2.308786149319199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es-SV"/>
              </a:p>
            </c:txPr>
            <c:showVal val="1"/>
          </c:dLbls>
          <c:cat>
            <c:numRef>
              <c:f>Hoja1!$M$27:$M$34</c:f>
              <c:numCache>
                <c:formatCode>General</c:formatCode>
                <c:ptCount val="8"/>
                <c:pt idx="0">
                  <c:v>8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</c:numCache>
            </c:numRef>
          </c:cat>
          <c:val>
            <c:numRef>
              <c:f>Hoja1!$N$27:$N$34</c:f>
              <c:numCache>
                <c:formatCode>General</c:formatCode>
                <c:ptCount val="8"/>
                <c:pt idx="0">
                  <c:v>16.73</c:v>
                </c:pt>
                <c:pt idx="1">
                  <c:v>17.149999999999999</c:v>
                </c:pt>
                <c:pt idx="2">
                  <c:v>17.350000000000001</c:v>
                </c:pt>
                <c:pt idx="3">
                  <c:v>17.53</c:v>
                </c:pt>
                <c:pt idx="4">
                  <c:v>17.579999999999988</c:v>
                </c:pt>
                <c:pt idx="5">
                  <c:v>17.68</c:v>
                </c:pt>
                <c:pt idx="6">
                  <c:v>17.7</c:v>
                </c:pt>
                <c:pt idx="7">
                  <c:v>17.979999999999986</c:v>
                </c:pt>
              </c:numCache>
            </c:numRef>
          </c:val>
        </c:ser>
        <c:shape val="cylinder"/>
        <c:axId val="77173888"/>
        <c:axId val="77175808"/>
        <c:axId val="0"/>
      </c:bar3DChart>
      <c:catAx>
        <c:axId val="771738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s-EC" sz="2000" dirty="0" smtClean="0"/>
                  <a:t>PROGRAMAS DE FERTILIZACION FOLIAR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s-SV"/>
          </a:p>
        </c:txPr>
        <c:crossAx val="77175808"/>
        <c:crosses val="autoZero"/>
        <c:auto val="1"/>
        <c:lblAlgn val="ctr"/>
        <c:lblOffset val="100"/>
      </c:catAx>
      <c:valAx>
        <c:axId val="771758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s-SV"/>
          </a:p>
        </c:txPr>
        <c:crossAx val="7717388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RENDIMIENTO DE SOYA</a:t>
            </a:r>
            <a:r>
              <a:rPr lang="en-US" sz="2400" baseline="0"/>
              <a:t> (qq/ha) CON VARIOS PROGRAMAS DE FERTILIZACION FOLIAR</a:t>
            </a:r>
            <a:endParaRPr lang="en-US" sz="240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Hoja1!$N$9</c:f>
              <c:strCache>
                <c:ptCount val="1"/>
                <c:pt idx="0">
                  <c:v>QQ/HA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 dirty="0" smtClean="0">
                        <a:solidFill>
                          <a:srgbClr val="00B050"/>
                        </a:solidFill>
                      </a:rPr>
                      <a:t>49,28</a:t>
                    </a:r>
                    <a:endParaRPr lang="en-US" sz="1800" b="1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1.481471112479845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solidFill>
                          <a:srgbClr val="00B050"/>
                        </a:solidFill>
                      </a:rPr>
                      <a:t>53,88</a:t>
                    </a:r>
                    <a:endParaRPr lang="en-US" sz="1800" b="1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rgbClr val="00B050"/>
                        </a:solidFill>
                      </a:rPr>
                      <a:t>54,11</a:t>
                    </a:r>
                    <a:endParaRPr lang="en-US" sz="1800" b="1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rgbClr val="00B050"/>
                        </a:solidFill>
                      </a:rPr>
                      <a:t>55,71</a:t>
                    </a:r>
                    <a:endParaRPr lang="en-US" sz="1800" b="1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rgbClr val="00B050"/>
                        </a:solidFill>
                      </a:rPr>
                      <a:t>55,89</a:t>
                    </a:r>
                    <a:endParaRPr lang="en-US" sz="1800" b="1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rgbClr val="00B050"/>
                        </a:solidFill>
                      </a:rPr>
                      <a:t>58,18</a:t>
                    </a:r>
                    <a:endParaRPr lang="en-US" sz="1800" b="1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rgbClr val="00B050"/>
                        </a:solidFill>
                      </a:rPr>
                      <a:t>58,84</a:t>
                    </a:r>
                    <a:endParaRPr lang="en-US" sz="1800" b="1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800" b="1" smtClean="0">
                        <a:solidFill>
                          <a:srgbClr val="00B050"/>
                        </a:solidFill>
                      </a:rPr>
                      <a:t>59,35</a:t>
                    </a:r>
                    <a:endParaRPr lang="en-US" sz="1800" b="1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00B050"/>
                    </a:solidFill>
                  </a:defRPr>
                </a:pPr>
                <a:endParaRPr lang="es-SV"/>
              </a:p>
            </c:txPr>
            <c:showVal val="1"/>
          </c:dLbls>
          <c:cat>
            <c:numRef>
              <c:f>Hoja1!$M$10:$M$17</c:f>
              <c:numCache>
                <c:formatCode>General</c:formatCode>
                <c:ptCount val="8"/>
                <c:pt idx="0">
                  <c:v>8</c:v>
                </c:pt>
                <c:pt idx="1">
                  <c:v>7</c:v>
                </c:pt>
                <c:pt idx="2">
                  <c:v>5</c:v>
                </c:pt>
                <c:pt idx="3">
                  <c:v>2</c:v>
                </c:pt>
                <c:pt idx="4">
                  <c:v>6</c:v>
                </c:pt>
                <c:pt idx="5">
                  <c:v>1</c:v>
                </c:pt>
                <c:pt idx="6">
                  <c:v>3</c:v>
                </c:pt>
                <c:pt idx="7">
                  <c:v>4</c:v>
                </c:pt>
              </c:numCache>
            </c:numRef>
          </c:cat>
          <c:val>
            <c:numRef>
              <c:f>Hoja1!$N$10:$N$17</c:f>
              <c:numCache>
                <c:formatCode>General</c:formatCode>
                <c:ptCount val="8"/>
                <c:pt idx="0">
                  <c:v>4928.3500000000004</c:v>
                </c:pt>
                <c:pt idx="1">
                  <c:v>5388.08</c:v>
                </c:pt>
                <c:pt idx="2">
                  <c:v>5411.58</c:v>
                </c:pt>
                <c:pt idx="3">
                  <c:v>5571.05</c:v>
                </c:pt>
                <c:pt idx="4">
                  <c:v>5589.28</c:v>
                </c:pt>
                <c:pt idx="5">
                  <c:v>5818.38</c:v>
                </c:pt>
                <c:pt idx="6">
                  <c:v>5884.25</c:v>
                </c:pt>
                <c:pt idx="7">
                  <c:v>5935.4299999999994</c:v>
                </c:pt>
              </c:numCache>
            </c:numRef>
          </c:val>
        </c:ser>
        <c:shape val="cylinder"/>
        <c:axId val="78253440"/>
        <c:axId val="78272000"/>
        <c:axId val="0"/>
      </c:bar3DChart>
      <c:catAx>
        <c:axId val="782534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PROGRAMAS DE FERTILIZACION FOLIAR</a:t>
                </a:r>
                <a:endParaRPr lang="en-US" sz="18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s-SV"/>
          </a:p>
        </c:txPr>
        <c:crossAx val="78272000"/>
        <c:crosses val="autoZero"/>
        <c:auto val="1"/>
        <c:lblAlgn val="ctr"/>
        <c:lblOffset val="100"/>
      </c:catAx>
      <c:valAx>
        <c:axId val="78272000"/>
        <c:scaling>
          <c:orientation val="minMax"/>
          <c:min val="3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s-SV"/>
          </a:p>
        </c:txPr>
        <c:crossAx val="78253440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0.875</cdr:x>
      <cdr:y>0.5</cdr:y>
    </cdr:from>
    <cdr:to>
      <cdr:x>0.98167</cdr:x>
      <cdr:y>0.64713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7500990" y="3000396"/>
          <a:ext cx="914400" cy="88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s-EC" sz="2000" dirty="0" smtClean="0">
              <a:solidFill>
                <a:schemeClr val="bg1"/>
              </a:solidFill>
            </a:rPr>
            <a:t>B</a:t>
          </a:r>
          <a:endParaRPr lang="es-EC" sz="2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0.76667</cdr:x>
      <cdr:y>0.5</cdr:y>
    </cdr:from>
    <cdr:to>
      <cdr:x>0.865</cdr:x>
      <cdr:y>0.64713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6572296" y="3000396"/>
          <a:ext cx="842962" cy="88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s-EC" sz="2000" dirty="0" smtClean="0">
              <a:solidFill>
                <a:schemeClr val="bg1"/>
              </a:solidFill>
            </a:rPr>
            <a:t>AB</a:t>
          </a:r>
          <a:endParaRPr lang="es-EC" sz="2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0.55833</cdr:x>
      <cdr:y>0.5</cdr:y>
    </cdr:from>
    <cdr:to>
      <cdr:x>0.65667</cdr:x>
      <cdr:y>0.64713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4786346" y="3000396"/>
          <a:ext cx="842962" cy="88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s-EC" sz="2000" dirty="0" smtClean="0">
              <a:solidFill>
                <a:schemeClr val="bg1"/>
              </a:solidFill>
            </a:rPr>
            <a:t>AB</a:t>
          </a:r>
          <a:endParaRPr lang="es-EC" sz="2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0.66667</cdr:x>
      <cdr:y>0.5</cdr:y>
    </cdr:from>
    <cdr:to>
      <cdr:x>0.765</cdr:x>
      <cdr:y>0.64713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5715040" y="3000396"/>
          <a:ext cx="842962" cy="88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s-EC" sz="2000" dirty="0" smtClean="0">
              <a:solidFill>
                <a:schemeClr val="bg1"/>
              </a:solidFill>
            </a:rPr>
            <a:t>AB</a:t>
          </a:r>
          <a:endParaRPr lang="es-EC" sz="2000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959C2-E667-41D7-84F0-7735F97EA0C9}" type="datetimeFigureOut">
              <a:rPr lang="es-EC" smtClean="0"/>
              <a:pPr/>
              <a:t>10/07/2014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E8D2D-A892-434D-93CA-4A80D950ADA1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3357562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C" sz="2800" dirty="0" smtClean="0"/>
              <a:t>EVALUACION DE LA APLICACIÓN DE PROGRAMAS DE FERTILIZACION FOLIAR EN SOYA, SAN CARLOS 2012</a:t>
            </a:r>
            <a:br>
              <a:rPr lang="es-EC" sz="2800" dirty="0" smtClean="0"/>
            </a:br>
            <a:endParaRPr lang="es-EC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1357298"/>
            <a:ext cx="6400800" cy="17526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C" b="1" dirty="0" smtClean="0">
                <a:solidFill>
                  <a:srgbClr val="C00000"/>
                </a:solidFill>
              </a:rPr>
              <a:t>DEPARTAMENTO TECNICO COSTA NORTE. AGRIPAC S.A.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500298" y="5357826"/>
            <a:ext cx="366978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C" dirty="0" smtClean="0">
                <a:solidFill>
                  <a:srgbClr val="FF0000"/>
                </a:solidFill>
              </a:rPr>
              <a:t>GUSTAVO MACIAS C.</a:t>
            </a:r>
          </a:p>
          <a:p>
            <a:pPr algn="ctr"/>
            <a:r>
              <a:rPr lang="es-EC" dirty="0" smtClean="0">
                <a:solidFill>
                  <a:srgbClr val="FF0000"/>
                </a:solidFill>
              </a:rPr>
              <a:t>SUBGERENTE TECNICO COSTA NORTE</a:t>
            </a:r>
            <a:endParaRPr lang="es-EC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85786" y="1071547"/>
          <a:ext cx="7572428" cy="5687229"/>
        </p:xfrm>
        <a:graphic>
          <a:graphicData uri="http://schemas.openxmlformats.org/drawingml/2006/table">
            <a:tbl>
              <a:tblPr/>
              <a:tblGrid>
                <a:gridCol w="2220188"/>
                <a:gridCol w="2993289"/>
                <a:gridCol w="2358951"/>
              </a:tblGrid>
              <a:tr h="40989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PRIMERA APLICACIÓN DE FOLIARES EN </a:t>
                      </a:r>
                      <a:r>
                        <a:rPr lang="es-EC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SOYA (30 DDS)</a:t>
                      </a:r>
                      <a:endParaRPr lang="es-EC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65582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 CROP UP + MET MULTIMINERAL + MET ZINC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 + 0.5 + 0.25 </a:t>
                      </a:r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  <a:p>
                      <a:pPr algn="ctr" fontAlgn="ctr"/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23.05</a:t>
                      </a:r>
                      <a:r>
                        <a:rPr lang="es-EC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+ 5.76 = $ 28.78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2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EVERGREEN + MET CROP UP + MET ZINC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0.5 + 0.5 + 0.25 </a:t>
                      </a:r>
                      <a:r>
                        <a:rPr lang="es-EC" sz="20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L</a:t>
                      </a:r>
                    </a:p>
                    <a:p>
                      <a:pPr algn="ctr" fontAlgn="ctr"/>
                      <a:r>
                        <a:rPr lang="es-EC" sz="20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$ 28.78</a:t>
                      </a:r>
                      <a:endParaRPr lang="es-EC" sz="20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 + BEST 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 + 0.5 </a:t>
                      </a:r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  <a:p>
                      <a:pPr algn="ctr" fontAlgn="ctr"/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18.2 + 8.45 = $ 26.65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0">
                <a:tc>
                  <a:txBody>
                    <a:bodyPr/>
                    <a:lstStyle/>
                    <a:p>
                      <a:pPr algn="l" fontAlgn="b"/>
                      <a:endParaRPr lang="es-EC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C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C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SEGUNDA APLICACIÓN DE FOLIARES EN </a:t>
                      </a:r>
                      <a:r>
                        <a:rPr lang="es-EC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SOYA (60 DDS)</a:t>
                      </a:r>
                      <a:endParaRPr lang="es-EC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98373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 TROPICAL + MET MULTIMINERAL + MET BORO + MET CALCIO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 + 0.4 + 0.1 + 0.1 </a:t>
                      </a:r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  <a:p>
                      <a:pPr algn="ctr" fontAlgn="ctr"/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 + 7.2+ 4.6+ 4.6 =   $ 23.6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82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20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EVERGREEN + MET TROPICAL + BEST 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0.5 + 0.5 + 0.25 </a:t>
                      </a:r>
                      <a:r>
                        <a:rPr lang="es-EC" sz="20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L</a:t>
                      </a:r>
                    </a:p>
                    <a:p>
                      <a:pPr algn="ctr" fontAlgn="ctr"/>
                      <a:r>
                        <a:rPr lang="es-EC" sz="20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9.1</a:t>
                      </a:r>
                      <a:r>
                        <a:rPr lang="es-EC" sz="2000" b="1" i="0" u="none" strike="noStrike" baseline="0" dirty="0" smtClean="0">
                          <a:solidFill>
                            <a:srgbClr val="00B050"/>
                          </a:solidFill>
                          <a:latin typeface="Calibri"/>
                        </a:rPr>
                        <a:t> + 11.5 + 5.76 =      $ 26.36</a:t>
                      </a:r>
                      <a:endParaRPr lang="es-EC" sz="20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 + MAGNET 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 + 0.5 </a:t>
                      </a:r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  <a:p>
                      <a:pPr algn="ctr" fontAlgn="ctr"/>
                      <a:r>
                        <a:rPr lang="es-EC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18.2 + 9.0 = $ 27.2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142976" y="285728"/>
            <a:ext cx="6978962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C" sz="3200" dirty="0" smtClean="0"/>
              <a:t>RECOMENDACIÓN DE FOLIARES EN SOYA</a:t>
            </a:r>
            <a:endParaRPr lang="es-EC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785818" cy="1002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214414" y="2786058"/>
            <a:ext cx="66437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SV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GRACIAS POR SU ATENCION</a:t>
            </a:r>
            <a:endParaRPr lang="es-SV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macias\Documents\SOYA\AMISTAR TOP EN SOYA PARA ROYA\AMISTAR TOP SOYA VER 2012 SAN CARLOS\FOTOS DE ENSAYO FUNGICIDA SOYA\DSC07684 [640x480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07133"/>
            <a:ext cx="8858312" cy="6643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86050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3" name="2 CuadroTexto"/>
          <p:cNvSpPr txBox="1"/>
          <p:nvPr/>
        </p:nvSpPr>
        <p:spPr>
          <a:xfrm>
            <a:off x="3000364" y="29289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5" name="4 CuadroTexto"/>
          <p:cNvSpPr txBox="1"/>
          <p:nvPr/>
        </p:nvSpPr>
        <p:spPr>
          <a:xfrm>
            <a:off x="2643174" y="4286256"/>
            <a:ext cx="3985386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SV" sz="2000" dirty="0" smtClean="0">
                <a:latin typeface="Arial" pitchFamily="34" charset="0"/>
                <a:cs typeface="Arial" pitchFamily="34" charset="0"/>
              </a:rPr>
              <a:t>Diseño de Bloques al Azar, </a:t>
            </a:r>
          </a:p>
          <a:p>
            <a:endParaRPr lang="es-SV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SV" sz="2000" dirty="0" smtClean="0">
                <a:latin typeface="Arial" pitchFamily="34" charset="0"/>
                <a:cs typeface="Arial" pitchFamily="34" charset="0"/>
              </a:rPr>
              <a:t>8 tratamientos  por 4 repeticiones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571604" y="3214686"/>
            <a:ext cx="618695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SV" sz="3200" dirty="0" smtClean="0"/>
              <a:t>Cultivo de Soya, San Carlos, Los Ríos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214546" y="1928802"/>
            <a:ext cx="4930965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SV" sz="3200" dirty="0" smtClean="0"/>
              <a:t>METALOSATOS - EVERGREEN</a:t>
            </a:r>
          </a:p>
        </p:txBody>
      </p:sp>
      <p:pic>
        <p:nvPicPr>
          <p:cNvPr id="11" name="6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214" y="500042"/>
            <a:ext cx="5715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2976" y="2000240"/>
            <a:ext cx="7093930" cy="20005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EC" sz="2800" dirty="0" smtClean="0"/>
              <a:t>APLICACIONES DE FERTILIZANTES FOLIARES:</a:t>
            </a:r>
          </a:p>
          <a:p>
            <a:endParaRPr lang="es-EC" dirty="0"/>
          </a:p>
          <a:p>
            <a:endParaRPr lang="es-EC" dirty="0" smtClean="0"/>
          </a:p>
          <a:p>
            <a:pPr>
              <a:buFontTx/>
              <a:buChar char="-"/>
            </a:pPr>
            <a:r>
              <a:rPr lang="es-EC" sz="2000" dirty="0" smtClean="0"/>
              <a:t>     30 DIAS DESPUES DE LA SIEMBRA</a:t>
            </a:r>
          </a:p>
          <a:p>
            <a:endParaRPr lang="es-EC" sz="2000" dirty="0" smtClean="0"/>
          </a:p>
          <a:p>
            <a:r>
              <a:rPr lang="es-EC" sz="2000" dirty="0" smtClean="0"/>
              <a:t>-     58 DIAS DESPUES DE LA SIEMBRA</a:t>
            </a:r>
            <a:endParaRPr lang="es-EC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571472" y="642917"/>
          <a:ext cx="8001055" cy="5712603"/>
        </p:xfrm>
        <a:graphic>
          <a:graphicData uri="http://schemas.openxmlformats.org/drawingml/2006/table">
            <a:tbl>
              <a:tblPr/>
              <a:tblGrid>
                <a:gridCol w="2345859"/>
                <a:gridCol w="3162721"/>
                <a:gridCol w="2492475"/>
              </a:tblGrid>
              <a:tr h="35277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PRIMERA APLICACIÓN DE FOLIARES EN SOYA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48481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 TRATAM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TRATAMIENTOS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DOSIS/HA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5629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 + BEST 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 + 0.5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44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44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8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EVERGREEN + MET CROP UP + MET ZINC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 + 0.5 + 0.25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0743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8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MET CROP UP + MET MULTIMINERAL + MET ZINC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 + 0.5 + 0.25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44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 + MET TROPICAL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 + 0.75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51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 CROP 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297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 CROP UP + MET ZINC (aplic a los 18 días)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 + 0.25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TESTIGO ABS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14348" y="785794"/>
          <a:ext cx="7786742" cy="5605340"/>
        </p:xfrm>
        <a:graphic>
          <a:graphicData uri="http://schemas.openxmlformats.org/drawingml/2006/table">
            <a:tbl>
              <a:tblPr/>
              <a:tblGrid>
                <a:gridCol w="1798460"/>
                <a:gridCol w="3059324"/>
                <a:gridCol w="2928958"/>
              </a:tblGrid>
              <a:tr h="29027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SEGUNDA APLICACIÓN DE FOLIARES EN SOYA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49346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No. TRATAM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TRATAMIENTOS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DOSIS/HA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64441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 + MAGNET 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 </a:t>
                      </a:r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+ 0.5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8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6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 + MET TROPICAL + BEST 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 + 0.5 + 0.25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0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 TROPICAL + MET MULTIMINERAL + MET BORO + MET CALCIO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 + 0.4 + 0.1 + 0.1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6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EVERGREEN + MET MULTIMINERAL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 + 0.75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0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 TROPICAL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  <a:endParaRPr lang="es-EC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662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 TROPICAL + MET BORO + MET CALCIO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 + 0.25 + 0.25 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7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TESTIGO ABS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macias\Documents\SOYA\AMISTAR TOP EN SOYA PARA ROYA\AMISTAR TOP SOYA VER 2012 SAN CARLOS\FOTOS DE ENSAYO FUNGICIDA SOYA\DSC08952 [640x480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/>
          <p:nvPr/>
        </p:nvGraphicFramePr>
        <p:xfrm>
          <a:off x="539791" y="830728"/>
          <a:ext cx="792961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643042" y="1857364"/>
            <a:ext cx="95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b="1" dirty="0" smtClean="0">
                <a:solidFill>
                  <a:srgbClr val="00B050"/>
                </a:solidFill>
              </a:rPr>
              <a:t>CV: 5,74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/>
          <p:nvPr/>
        </p:nvGraphicFramePr>
        <p:xfrm>
          <a:off x="214282" y="357166"/>
          <a:ext cx="8572560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500166" y="1571612"/>
            <a:ext cx="1105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 smtClean="0"/>
              <a:t>CV.  10,42</a:t>
            </a:r>
            <a:endParaRPr lang="es-EC" dirty="0"/>
          </a:p>
        </p:txBody>
      </p:sp>
      <p:sp>
        <p:nvSpPr>
          <p:cNvPr id="5" name="1 CuadroTexto"/>
          <p:cNvSpPr txBox="1"/>
          <p:nvPr/>
        </p:nvSpPr>
        <p:spPr>
          <a:xfrm>
            <a:off x="4143372" y="3357562"/>
            <a:ext cx="842962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dirty="0" smtClean="0">
                <a:solidFill>
                  <a:schemeClr val="bg1"/>
                </a:solidFill>
              </a:rPr>
              <a:t>AB</a:t>
            </a:r>
            <a:endParaRPr lang="es-EC" sz="2000" dirty="0">
              <a:solidFill>
                <a:schemeClr val="bg1"/>
              </a:solidFill>
            </a:endParaRPr>
          </a:p>
        </p:txBody>
      </p:sp>
      <p:sp>
        <p:nvSpPr>
          <p:cNvPr id="6" name="1 CuadroTexto"/>
          <p:cNvSpPr txBox="1"/>
          <p:nvPr/>
        </p:nvSpPr>
        <p:spPr>
          <a:xfrm>
            <a:off x="3214678" y="3357562"/>
            <a:ext cx="781048" cy="9239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dirty="0" smtClean="0">
                <a:solidFill>
                  <a:schemeClr val="bg1"/>
                </a:solidFill>
              </a:rPr>
              <a:t>AB</a:t>
            </a:r>
            <a:endParaRPr lang="es-EC" sz="2000" dirty="0">
              <a:solidFill>
                <a:schemeClr val="bg1"/>
              </a:solidFill>
            </a:endParaRPr>
          </a:p>
        </p:txBody>
      </p:sp>
      <p:sp>
        <p:nvSpPr>
          <p:cNvPr id="7" name="1 CuadroTexto"/>
          <p:cNvSpPr txBox="1"/>
          <p:nvPr/>
        </p:nvSpPr>
        <p:spPr>
          <a:xfrm>
            <a:off x="2357422" y="3357562"/>
            <a:ext cx="781048" cy="9239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dirty="0" smtClean="0">
                <a:solidFill>
                  <a:schemeClr val="bg1"/>
                </a:solidFill>
              </a:rPr>
              <a:t>AB</a:t>
            </a:r>
            <a:endParaRPr lang="es-EC" sz="2000" dirty="0">
              <a:solidFill>
                <a:schemeClr val="bg1"/>
              </a:solidFill>
            </a:endParaRPr>
          </a:p>
        </p:txBody>
      </p:sp>
      <p:sp>
        <p:nvSpPr>
          <p:cNvPr id="8" name="1 CuadroTexto"/>
          <p:cNvSpPr txBox="1"/>
          <p:nvPr/>
        </p:nvSpPr>
        <p:spPr>
          <a:xfrm>
            <a:off x="1500166" y="3357562"/>
            <a:ext cx="781048" cy="9239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C" sz="2000" dirty="0" smtClean="0">
                <a:solidFill>
                  <a:schemeClr val="bg1"/>
                </a:solidFill>
              </a:rPr>
              <a:t>A</a:t>
            </a:r>
            <a:endParaRPr lang="es-EC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470</Words>
  <Application>Microsoft Office PowerPoint</Application>
  <PresentationFormat>Presentación en pantalla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EVALUACION DE LA APLICACIÓN DE PROGRAMAS DE FERTILIZACION FOLIAR EN SOYA, SAN CARLOS 2012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EVALUACION DE LA APLICACIÓN DE PROGRAMAS DE FERTILIZACION FOLIAR EN SOYA, SAN CARLOS 2012</dc:title>
  <dc:creator>gmacias</dc:creator>
  <cp:lastModifiedBy>Oscar</cp:lastModifiedBy>
  <cp:revision>19</cp:revision>
  <dcterms:created xsi:type="dcterms:W3CDTF">2013-06-19T16:12:14Z</dcterms:created>
  <dcterms:modified xsi:type="dcterms:W3CDTF">2014-07-10T23:47:07Z</dcterms:modified>
</cp:coreProperties>
</file>